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24" r:id="rId2"/>
    <p:sldId id="595" r:id="rId3"/>
    <p:sldId id="642" r:id="rId4"/>
    <p:sldId id="621" r:id="rId5"/>
    <p:sldId id="644" r:id="rId6"/>
    <p:sldId id="612" r:id="rId7"/>
    <p:sldId id="641" r:id="rId8"/>
    <p:sldId id="576" r:id="rId9"/>
    <p:sldId id="557" r:id="rId10"/>
    <p:sldId id="643" r:id="rId11"/>
    <p:sldId id="626" r:id="rId12"/>
    <p:sldId id="638" r:id="rId13"/>
    <p:sldId id="630" r:id="rId14"/>
    <p:sldId id="640" r:id="rId15"/>
    <p:sldId id="602" r:id="rId16"/>
    <p:sldId id="645" r:id="rId17"/>
    <p:sldId id="583" r:id="rId18"/>
    <p:sldId id="631" r:id="rId19"/>
  </p:sldIdLst>
  <p:sldSz cx="9144000" cy="6858000" type="screen4x3"/>
  <p:notesSz cx="6718300" cy="9855200"/>
  <p:defaultTextStyle>
    <a:defPPr>
      <a:defRPr lang="en-GB"/>
    </a:defPPr>
    <a:lvl1pPr algn="ctr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CC00"/>
    <a:srgbClr val="FF9900"/>
    <a:srgbClr val="CC6600"/>
    <a:srgbClr val="FF9933"/>
    <a:srgbClr val="99FFCC"/>
    <a:srgbClr val="CC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91B3F9-E5B8-4320-9E50-EB5876A096F4}" v="29" dt="2023-01-30T15:49:56.3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9" autoAdjust="0"/>
    <p:restoredTop sz="99265" autoAdjust="0"/>
  </p:normalViewPr>
  <p:slideViewPr>
    <p:cSldViewPr showGuides="1">
      <p:cViewPr varScale="1">
        <p:scale>
          <a:sx n="68" d="100"/>
          <a:sy n="68" d="100"/>
        </p:scale>
        <p:origin x="1488" y="56"/>
      </p:cViewPr>
      <p:guideLst>
        <p:guide orient="horz" pos="259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Walter" userId="793ceb28-9e72-4bd0-84f4-18b460e62709" providerId="ADAL" clId="{2191B3F9-E5B8-4320-9E50-EB5876A096F4}"/>
    <pc:docChg chg="custSel modSld">
      <pc:chgData name="Thomas Walter" userId="793ceb28-9e72-4bd0-84f4-18b460e62709" providerId="ADAL" clId="{2191B3F9-E5B8-4320-9E50-EB5876A096F4}" dt="2023-01-30T18:15:07.159" v="343" actId="14100"/>
      <pc:docMkLst>
        <pc:docMk/>
      </pc:docMkLst>
      <pc:sldChg chg="modSp mod">
        <pc:chgData name="Thomas Walter" userId="793ceb28-9e72-4bd0-84f4-18b460e62709" providerId="ADAL" clId="{2191B3F9-E5B8-4320-9E50-EB5876A096F4}" dt="2023-01-30T15:51:51.455" v="50" actId="20577"/>
        <pc:sldMkLst>
          <pc:docMk/>
          <pc:sldMk cId="0" sldId="424"/>
        </pc:sldMkLst>
        <pc:spChg chg="mod">
          <ac:chgData name="Thomas Walter" userId="793ceb28-9e72-4bd0-84f4-18b460e62709" providerId="ADAL" clId="{2191B3F9-E5B8-4320-9E50-EB5876A096F4}" dt="2023-01-30T15:51:51.455" v="50" actId="20577"/>
          <ac:spMkLst>
            <pc:docMk/>
            <pc:sldMk cId="0" sldId="424"/>
            <ac:spMk id="2050" creationId="{00000000-0000-0000-0000-000000000000}"/>
          </ac:spMkLst>
        </pc:spChg>
      </pc:sldChg>
      <pc:sldChg chg="modSp mod">
        <pc:chgData name="Thomas Walter" userId="793ceb28-9e72-4bd0-84f4-18b460e62709" providerId="ADAL" clId="{2191B3F9-E5B8-4320-9E50-EB5876A096F4}" dt="2023-01-30T18:15:07.159" v="343" actId="14100"/>
        <pc:sldMkLst>
          <pc:docMk/>
          <pc:sldMk cId="0" sldId="612"/>
        </pc:sldMkLst>
        <pc:spChg chg="mod">
          <ac:chgData name="Thomas Walter" userId="793ceb28-9e72-4bd0-84f4-18b460e62709" providerId="ADAL" clId="{2191B3F9-E5B8-4320-9E50-EB5876A096F4}" dt="2023-01-30T18:15:07.159" v="343" actId="14100"/>
          <ac:spMkLst>
            <pc:docMk/>
            <pc:sldMk cId="0" sldId="612"/>
            <ac:spMk id="32" creationId="{00000000-0000-0000-0000-000000000000}"/>
          </ac:spMkLst>
        </pc:spChg>
      </pc:sldChg>
      <pc:sldChg chg="modSp mod">
        <pc:chgData name="Thomas Walter" userId="793ceb28-9e72-4bd0-84f4-18b460e62709" providerId="ADAL" clId="{2191B3F9-E5B8-4320-9E50-EB5876A096F4}" dt="2023-01-30T18:12:02.384" v="235" actId="1076"/>
        <pc:sldMkLst>
          <pc:docMk/>
          <pc:sldMk cId="0" sldId="626"/>
        </pc:sldMkLst>
        <pc:spChg chg="mod">
          <ac:chgData name="Thomas Walter" userId="793ceb28-9e72-4bd0-84f4-18b460e62709" providerId="ADAL" clId="{2191B3F9-E5B8-4320-9E50-EB5876A096F4}" dt="2023-01-30T18:12:02.384" v="235" actId="1076"/>
          <ac:spMkLst>
            <pc:docMk/>
            <pc:sldMk cId="0" sldId="626"/>
            <ac:spMk id="4" creationId="{78F395B3-18F6-497D-AA0F-4CB412B0469C}"/>
          </ac:spMkLst>
        </pc:spChg>
        <pc:spChg chg="mod">
          <ac:chgData name="Thomas Walter" userId="793ceb28-9e72-4bd0-84f4-18b460e62709" providerId="ADAL" clId="{2191B3F9-E5B8-4320-9E50-EB5876A096F4}" dt="2023-01-30T18:09:17.345" v="193" actId="20577"/>
          <ac:spMkLst>
            <pc:docMk/>
            <pc:sldMk cId="0" sldId="626"/>
            <ac:spMk id="10" creationId="{00000000-0000-0000-0000-000000000000}"/>
          </ac:spMkLst>
        </pc:spChg>
      </pc:sldChg>
      <pc:sldChg chg="delSp modSp mod delAnim">
        <pc:chgData name="Thomas Walter" userId="793ceb28-9e72-4bd0-84f4-18b460e62709" providerId="ADAL" clId="{2191B3F9-E5B8-4320-9E50-EB5876A096F4}" dt="2023-01-30T18:10:03.783" v="212" actId="207"/>
        <pc:sldMkLst>
          <pc:docMk/>
          <pc:sldMk cId="0" sldId="638"/>
        </pc:sldMkLst>
        <pc:spChg chg="mod">
          <ac:chgData name="Thomas Walter" userId="793ceb28-9e72-4bd0-84f4-18b460e62709" providerId="ADAL" clId="{2191B3F9-E5B8-4320-9E50-EB5876A096F4}" dt="2023-01-30T18:10:03.783" v="212" actId="207"/>
          <ac:spMkLst>
            <pc:docMk/>
            <pc:sldMk cId="0" sldId="638"/>
            <ac:spMk id="5" creationId="{00000000-0000-0000-0000-000000000000}"/>
          </ac:spMkLst>
        </pc:spChg>
        <pc:spChg chg="del">
          <ac:chgData name="Thomas Walter" userId="793ceb28-9e72-4bd0-84f4-18b460e62709" providerId="ADAL" clId="{2191B3F9-E5B8-4320-9E50-EB5876A096F4}" dt="2023-01-30T15:50:10.093" v="29" actId="478"/>
          <ac:spMkLst>
            <pc:docMk/>
            <pc:sldMk cId="0" sldId="638"/>
            <ac:spMk id="8" creationId="{6DF1FE9A-6F70-43A9-8D90-A77C54567A35}"/>
          </ac:spMkLst>
        </pc:spChg>
      </pc:sldChg>
      <pc:sldChg chg="modSp mod">
        <pc:chgData name="Thomas Walter" userId="793ceb28-9e72-4bd0-84f4-18b460e62709" providerId="ADAL" clId="{2191B3F9-E5B8-4320-9E50-EB5876A096F4}" dt="2023-01-30T18:13:07.320" v="291" actId="20577"/>
        <pc:sldMkLst>
          <pc:docMk/>
          <pc:sldMk cId="4201222789" sldId="642"/>
        </pc:sldMkLst>
        <pc:spChg chg="mod">
          <ac:chgData name="Thomas Walter" userId="793ceb28-9e72-4bd0-84f4-18b460e62709" providerId="ADAL" clId="{2191B3F9-E5B8-4320-9E50-EB5876A096F4}" dt="2023-01-30T18:13:07.320" v="291" actId="20577"/>
          <ac:spMkLst>
            <pc:docMk/>
            <pc:sldMk cId="4201222789" sldId="642"/>
            <ac:spMk id="3" creationId="{9CA8C868-E5D9-4D94-9CDE-FCCB2C3D90EE}"/>
          </ac:spMkLst>
        </pc:spChg>
      </pc:sldChg>
      <pc:sldChg chg="modSp mod">
        <pc:chgData name="Thomas Walter" userId="793ceb28-9e72-4bd0-84f4-18b460e62709" providerId="ADAL" clId="{2191B3F9-E5B8-4320-9E50-EB5876A096F4}" dt="2023-01-30T18:14:12.508" v="321" actId="20577"/>
        <pc:sldMkLst>
          <pc:docMk/>
          <pc:sldMk cId="4287165988" sldId="644"/>
        </pc:sldMkLst>
        <pc:spChg chg="mod">
          <ac:chgData name="Thomas Walter" userId="793ceb28-9e72-4bd0-84f4-18b460e62709" providerId="ADAL" clId="{2191B3F9-E5B8-4320-9E50-EB5876A096F4}" dt="2023-01-30T18:14:12.508" v="321" actId="20577"/>
          <ac:spMkLst>
            <pc:docMk/>
            <pc:sldMk cId="4287165988" sldId="644"/>
            <ac:spMk id="3" creationId="{4AB95937-BD68-4634-AEB5-3A4249C393F7}"/>
          </ac:spMkLst>
        </pc:spChg>
      </pc:sldChg>
      <pc:sldChg chg="modSp mod">
        <pc:chgData name="Thomas Walter" userId="793ceb28-9e72-4bd0-84f4-18b460e62709" providerId="ADAL" clId="{2191B3F9-E5B8-4320-9E50-EB5876A096F4}" dt="2023-01-30T18:11:02.603" v="233" actId="313"/>
        <pc:sldMkLst>
          <pc:docMk/>
          <pc:sldMk cId="3561515770" sldId="645"/>
        </pc:sldMkLst>
        <pc:spChg chg="mod">
          <ac:chgData name="Thomas Walter" userId="793ceb28-9e72-4bd0-84f4-18b460e62709" providerId="ADAL" clId="{2191B3F9-E5B8-4320-9E50-EB5876A096F4}" dt="2023-01-30T18:11:02.603" v="233" actId="313"/>
          <ac:spMkLst>
            <pc:docMk/>
            <pc:sldMk cId="3561515770" sldId="645"/>
            <ac:spMk id="4" creationId="{51CEA34E-B039-4E57-AB9A-4A769923C3F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0736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4" tIns="46482" rIns="92964" bIns="46482" numCol="1" anchor="t" anchorCtr="0" compatLnSpc="1">
            <a:prstTxWarp prst="textNoShape">
              <a:avLst/>
            </a:prstTxWarp>
          </a:bodyPr>
          <a:lstStyle>
            <a:lvl1pPr algn="l" defTabSz="930275">
              <a:buFontTx/>
              <a:buChar char="•"/>
              <a:defRPr sz="1200" b="1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7566" y="1"/>
            <a:ext cx="291073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4" tIns="46482" rIns="92964" bIns="46482" numCol="1" anchor="t" anchorCtr="0" compatLnSpc="1">
            <a:prstTxWarp prst="textNoShape">
              <a:avLst/>
            </a:prstTxWarp>
          </a:bodyPr>
          <a:lstStyle>
            <a:lvl1pPr algn="r" defTabSz="930275">
              <a:buFontTx/>
              <a:buChar char="•"/>
              <a:defRPr sz="1200" b="1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3076"/>
            <a:ext cx="2910736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4" tIns="46482" rIns="92964" bIns="46482" numCol="1" anchor="b" anchorCtr="0" compatLnSpc="1">
            <a:prstTxWarp prst="textNoShape">
              <a:avLst/>
            </a:prstTxWarp>
          </a:bodyPr>
          <a:lstStyle>
            <a:lvl1pPr algn="l" defTabSz="930275">
              <a:buFontTx/>
              <a:buChar char="•"/>
              <a:defRPr sz="1200" b="1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7566" y="9363076"/>
            <a:ext cx="291073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4" tIns="46482" rIns="92964" bIns="46482" numCol="1" anchor="b" anchorCtr="0" compatLnSpc="1">
            <a:prstTxWarp prst="textNoShape">
              <a:avLst/>
            </a:prstTxWarp>
          </a:bodyPr>
          <a:lstStyle>
            <a:lvl1pPr algn="r" defTabSz="930275">
              <a:buFontTx/>
              <a:buChar char="•"/>
              <a:defRPr sz="1200" b="1">
                <a:latin typeface="Helvetica" pitchFamily="34" charset="0"/>
              </a:defRPr>
            </a:lvl1pPr>
          </a:lstStyle>
          <a:p>
            <a:pPr>
              <a:defRPr/>
            </a:pPr>
            <a:fld id="{AD0E330C-5569-4A2E-BD2F-6AA3A2B7D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0736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4" tIns="46482" rIns="92964" bIns="46482" numCol="1" anchor="t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7566" y="1"/>
            <a:ext cx="291073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4" tIns="46482" rIns="92964" bIns="46482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8188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5246" y="4679951"/>
            <a:ext cx="4927810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4" tIns="46482" rIns="92964" bIns="464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3076"/>
            <a:ext cx="2910736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4" tIns="46482" rIns="92964" bIns="46482" numCol="1" anchor="b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7566" y="9363076"/>
            <a:ext cx="291073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4" tIns="46482" rIns="92964" bIns="46482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0FDCA54-8400-4167-B43C-B2D2CC445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364F24-BCE4-4EC8-94BF-DC0C4C8E9F6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3E6CF9-51BC-4718-8624-A55FC1BDDC4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DCA54-8400-4167-B43C-B2D2CC44577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A112B0-23FA-4B2C-A574-B2D6BD9953C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DCA54-8400-4167-B43C-B2D2CC44577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95350" y="739775"/>
            <a:ext cx="4927600" cy="3695700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xfrm>
            <a:off x="671830" y="4681539"/>
            <a:ext cx="5374640" cy="4433887"/>
          </a:xfrm>
          <a:noFill/>
          <a:ln/>
        </p:spPr>
        <p:txBody>
          <a:bodyPr lIns="91440" tIns="45720" rIns="91440" bIns="45720"/>
          <a:lstStyle/>
          <a:p>
            <a:endParaRPr lang="en-US"/>
          </a:p>
        </p:txBody>
      </p:sp>
      <p:sp>
        <p:nvSpPr>
          <p:cNvPr id="38916" name="Slide Number Placeholder 3"/>
          <p:cNvSpPr txBox="1">
            <a:spLocks noGrp="1"/>
          </p:cNvSpPr>
          <p:nvPr/>
        </p:nvSpPr>
        <p:spPr bwMode="auto">
          <a:xfrm>
            <a:off x="3805980" y="9361489"/>
            <a:ext cx="2910736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E339D7BE-3422-4D45-80F2-49920B0E6789}" type="slidenum">
              <a:rPr lang="en-US" sz="1200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0397B4-1D93-48D2-862B-5C9ABC45407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690F7F-FA2F-4349-85BF-DC6932C4698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DCA54-8400-4167-B43C-B2D2CC44577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DCA54-8400-4167-B43C-B2D2CC44577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EBDC5F-1B96-4ADE-9C3A-1A19871B5F6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4204D-B34B-4735-B423-001376532D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B0722-E4A6-4861-A30E-2F4485C157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68B92-BDE7-4400-82E3-B893594306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2C3AA-EB34-4617-85BB-EE35AD40C2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6D79C-7502-4013-871D-9B83309F7D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352C7-7498-49E3-9821-F1D2A9760A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94A6-9D79-4F11-9D54-110868C4EB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3C068-24FE-459C-BE45-0939FFBFB9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793DC-3EF4-4B8E-ABAF-43B67016FE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61EF8-2DF2-43BF-B038-7EBBCD7F59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721EB-62BE-49E5-B5E3-C4418DCDF1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+mn-lt"/>
              </a:defRPr>
            </a:lvl1pPr>
          </a:lstStyle>
          <a:p>
            <a:pPr>
              <a:defRPr/>
            </a:pPr>
            <a:fld id="{A1A35418-AD36-4F06-B395-27AE20C99D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85800" y="1219200"/>
            <a:ext cx="77724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 b="1" dirty="0"/>
              <a:t>Crystallization Facility</a:t>
            </a:r>
          </a:p>
          <a:p>
            <a:r>
              <a:rPr lang="en-GB" sz="3600" b="1" dirty="0"/>
              <a:t>and use of Liquid Nitrogen </a:t>
            </a:r>
          </a:p>
          <a:p>
            <a:endParaRPr lang="en-US" sz="2400" b="1" dirty="0"/>
          </a:p>
          <a:p>
            <a:endParaRPr lang="en-US" sz="2800" b="1" dirty="0"/>
          </a:p>
          <a:p>
            <a:r>
              <a:rPr lang="en-US" sz="2800" b="1" dirty="0"/>
              <a:t>Tom Walter </a:t>
            </a:r>
          </a:p>
          <a:p>
            <a:r>
              <a:rPr lang="en-US" sz="2000" b="1" dirty="0"/>
              <a:t>(with many thanks to Karl Harlos)</a:t>
            </a:r>
          </a:p>
          <a:p>
            <a:r>
              <a:rPr lang="en-GB" sz="2000" b="1" dirty="0"/>
              <a:t>1st-February-2023</a:t>
            </a:r>
            <a:endParaRPr lang="en-US" sz="2000" b="1" dirty="0"/>
          </a:p>
          <a:p>
            <a:endParaRPr lang="en-US" sz="2400" b="1" dirty="0"/>
          </a:p>
        </p:txBody>
      </p:sp>
      <p:pic>
        <p:nvPicPr>
          <p:cNvPr id="2051" name="Picture 6" descr="Oxford Uni Cr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5662" y="5867400"/>
            <a:ext cx="8572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7B3564-F4C4-4D12-917F-F2ECFA2CE675}"/>
              </a:ext>
            </a:extLst>
          </p:cNvPr>
          <p:cNvSpPr txBox="1"/>
          <p:nvPr/>
        </p:nvSpPr>
        <p:spPr>
          <a:xfrm>
            <a:off x="304800" y="47383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Future = pucks for EM-grids</a:t>
            </a:r>
          </a:p>
        </p:txBody>
      </p:sp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69D94358-95A5-44B0-AF42-4CF962B8DA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38313" y="2095501"/>
            <a:ext cx="6095998" cy="3428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8E7B74-2835-4FEF-A493-554D6AAE05B3}"/>
              </a:ext>
            </a:extLst>
          </p:cNvPr>
          <p:cNvSpPr txBox="1"/>
          <p:nvPr/>
        </p:nvSpPr>
        <p:spPr>
          <a:xfrm>
            <a:off x="457200" y="2362200"/>
            <a:ext cx="16002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12 grid boxes per puck</a:t>
            </a:r>
          </a:p>
          <a:p>
            <a:r>
              <a:rPr lang="en-GB" sz="1600" b="1" dirty="0"/>
              <a:t>10 pucks per cannister (but best to avoid the top position) </a:t>
            </a:r>
          </a:p>
          <a:p>
            <a:endParaRPr lang="en-GB" sz="1600" b="1" dirty="0"/>
          </a:p>
          <a:p>
            <a:r>
              <a:rPr lang="en-GB" sz="1600" b="1" dirty="0"/>
              <a:t>Karl is overseeing the transition to this system – please cooperate</a:t>
            </a:r>
            <a:r>
              <a:rPr lang="en-GB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97164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2175" y="457200"/>
            <a:ext cx="4339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GB" sz="2800" b="1" dirty="0"/>
              <a:t>Liquid Nitrogen Safety-1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362200" y="1208782"/>
            <a:ext cx="60960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82880">
            <a:spAutoFit/>
          </a:bodyPr>
          <a:lstStyle/>
          <a:p>
            <a:pPr algn="l">
              <a:spcBef>
                <a:spcPct val="0"/>
              </a:spcBef>
              <a:tabLst>
                <a:tab pos="177800" algn="l"/>
                <a:tab pos="2247900" algn="l"/>
              </a:tabLst>
            </a:pPr>
            <a:r>
              <a:rPr lang="en-GB" sz="1600" b="1" dirty="0"/>
              <a:t>Follow local rules:</a:t>
            </a:r>
          </a:p>
          <a:p>
            <a:pPr algn="l">
              <a:spcBef>
                <a:spcPct val="0"/>
              </a:spcBef>
              <a:tabLst>
                <a:tab pos="177800" algn="l"/>
                <a:tab pos="2247900" algn="l"/>
              </a:tabLst>
            </a:pPr>
            <a:r>
              <a:rPr lang="en-GB" sz="1600" b="1" dirty="0"/>
              <a:t>read safety sheets displayed outside former X-ray room, wear </a:t>
            </a:r>
            <a:r>
              <a:rPr lang="en-GB" sz="1600" b="1" dirty="0" err="1"/>
              <a:t>cryogloves</a:t>
            </a:r>
            <a:r>
              <a:rPr lang="en-GB" sz="1600" b="1" dirty="0"/>
              <a:t> and safety glasses,</a:t>
            </a:r>
          </a:p>
          <a:p>
            <a:pPr algn="l">
              <a:spcBef>
                <a:spcPct val="0"/>
              </a:spcBef>
              <a:tabLst>
                <a:tab pos="177800" algn="l"/>
                <a:tab pos="2247900" algn="l"/>
              </a:tabLst>
            </a:pPr>
            <a:endParaRPr lang="en-GB" sz="1600" b="1" dirty="0"/>
          </a:p>
        </p:txBody>
      </p:sp>
      <p:pic>
        <p:nvPicPr>
          <p:cNvPr id="5" name="Picture 3" descr="C:\Documents and Settings\karl\Desktop\TALKS\Lab-Induction\100PENTX\IMGP0247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33400" y="304800"/>
            <a:ext cx="1524000" cy="2032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57200" y="2589074"/>
            <a:ext cx="5791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GB" sz="2000" b="1" dirty="0"/>
              <a:t>Liquid nitrogen can be taken from</a:t>
            </a:r>
          </a:p>
          <a:p>
            <a:pPr marL="457200" indent="-457200" algn="l">
              <a:spcBef>
                <a:spcPts val="0"/>
              </a:spcBef>
              <a:buAutoNum type="alphaLcParenBoth"/>
            </a:pPr>
            <a:r>
              <a:rPr lang="en-GB" sz="2000" b="1" dirty="0"/>
              <a:t>small </a:t>
            </a:r>
            <a:r>
              <a:rPr lang="en-GB" sz="2000" b="1" dirty="0" err="1"/>
              <a:t>dewars</a:t>
            </a:r>
            <a:r>
              <a:rPr lang="en-GB" sz="2000" b="1" dirty="0"/>
              <a:t> in the former X-ray room </a:t>
            </a:r>
          </a:p>
          <a:p>
            <a:pPr marL="457200" indent="-457200" algn="l">
              <a:spcBef>
                <a:spcPts val="0"/>
              </a:spcBef>
              <a:buAutoNum type="alphaLcParenBoth"/>
            </a:pPr>
            <a:r>
              <a:rPr lang="en-GB" sz="2000" b="1" dirty="0"/>
              <a:t>small </a:t>
            </a:r>
            <a:r>
              <a:rPr lang="en-GB" sz="2000" b="1" dirty="0" err="1"/>
              <a:t>dewars</a:t>
            </a:r>
            <a:r>
              <a:rPr lang="en-GB" sz="2000" b="1" dirty="0"/>
              <a:t> in the OPIC prep lab or </a:t>
            </a:r>
          </a:p>
          <a:p>
            <a:pPr algn="l">
              <a:spcBef>
                <a:spcPts val="0"/>
              </a:spcBef>
            </a:pPr>
            <a:r>
              <a:rPr lang="en-GB" sz="2000" b="1" dirty="0"/>
              <a:t>(b) from the tipper in room 1.04A.</a:t>
            </a:r>
          </a:p>
          <a:p>
            <a:pPr algn="l">
              <a:spcBef>
                <a:spcPts val="0"/>
              </a:spcBef>
            </a:pPr>
            <a:r>
              <a:rPr lang="en-GB" sz="1600" b="1" dirty="0"/>
              <a:t>You need to attend the ‘</a:t>
            </a:r>
            <a:r>
              <a:rPr lang="en-GB" sz="1600" b="1" dirty="0" err="1"/>
              <a:t>Cryo</a:t>
            </a:r>
            <a:r>
              <a:rPr lang="en-GB" sz="1600" b="1" dirty="0"/>
              <a:t>-safety workshop’ </a:t>
            </a:r>
          </a:p>
          <a:p>
            <a:pPr algn="l">
              <a:spcBef>
                <a:spcPts val="0"/>
              </a:spcBef>
            </a:pPr>
            <a:r>
              <a:rPr lang="en-GB" sz="1600" b="1" dirty="0"/>
              <a:t>organised by WCHG Safety Officer</a:t>
            </a:r>
          </a:p>
          <a:p>
            <a:pPr algn="l">
              <a:spcBef>
                <a:spcPts val="0"/>
              </a:spcBef>
            </a:pPr>
            <a:r>
              <a:rPr lang="en-GB" sz="1600" b="1" dirty="0"/>
              <a:t>before you are given card access to 1.04A.</a:t>
            </a:r>
          </a:p>
        </p:txBody>
      </p:sp>
      <p:pic>
        <p:nvPicPr>
          <p:cNvPr id="7" name="Picture 6" descr="photo 5.JPG"/>
          <p:cNvPicPr>
            <a:picLocks noChangeAspect="1"/>
          </p:cNvPicPr>
          <p:nvPr/>
        </p:nvPicPr>
        <p:blipFill>
          <a:blip r:embed="rId4" cstate="print"/>
          <a:srcRect l="7205" r="3936" b="11421"/>
          <a:stretch>
            <a:fillRect/>
          </a:stretch>
        </p:blipFill>
        <p:spPr>
          <a:xfrm>
            <a:off x="6125028" y="2561772"/>
            <a:ext cx="2705210" cy="36104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 descr="foam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4648200"/>
            <a:ext cx="2040396" cy="1524000"/>
          </a:xfrm>
          <a:prstGeom prst="rect">
            <a:avLst/>
          </a:prstGeom>
          <a:ln w="12700">
            <a:solidFill>
              <a:schemeClr val="bg2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6200" y="6324600"/>
            <a:ext cx="59436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Take extra care when taking a foam </a:t>
            </a:r>
            <a:r>
              <a:rPr lang="en-GB" b="1" dirty="0" err="1"/>
              <a:t>dewar</a:t>
            </a:r>
            <a:r>
              <a:rPr lang="en-GB" b="1" dirty="0"/>
              <a:t> with LN2 through the lab</a:t>
            </a:r>
            <a:endParaRPr lang="en-US" b="1" dirty="0"/>
          </a:p>
        </p:txBody>
      </p:sp>
      <p:pic>
        <p:nvPicPr>
          <p:cNvPr id="11" name="Picture 10" descr="foam-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0400" y="4647259"/>
            <a:ext cx="2038790" cy="1522800"/>
          </a:xfrm>
          <a:prstGeom prst="rect">
            <a:avLst/>
          </a:prstGeom>
          <a:ln w="12700">
            <a:solidFill>
              <a:schemeClr val="bg2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201228" y="6320970"/>
            <a:ext cx="2590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Tipper in room 1.04A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F395B3-18F6-497D-AA0F-4CB412B0469C}"/>
              </a:ext>
            </a:extLst>
          </p:cNvPr>
          <p:cNvSpPr txBox="1"/>
          <p:nvPr/>
        </p:nvSpPr>
        <p:spPr>
          <a:xfrm>
            <a:off x="4638590" y="4191000"/>
            <a:ext cx="3846225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NEXT COURSE 27</a:t>
            </a:r>
            <a:r>
              <a:rPr lang="en-GB" sz="3600" b="1" baseline="30000" dirty="0">
                <a:solidFill>
                  <a:srgbClr val="FF0000"/>
                </a:solidFill>
              </a:rPr>
              <a:t>th</a:t>
            </a:r>
            <a:r>
              <a:rPr lang="en-GB" sz="3600" b="1" dirty="0">
                <a:solidFill>
                  <a:srgbClr val="FF0000"/>
                </a:solidFill>
              </a:rPr>
              <a:t> FEBRUARY (probably...)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rl\Desktop\Salto-l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172" y="983437"/>
            <a:ext cx="1447800" cy="1938377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099458" y="6324600"/>
            <a:ext cx="3657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b="1" dirty="0"/>
              <a:t>LN2 takeoff point in room 1.04A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4200" y="990601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/>
              <a:t>SALTO lock operates with swipe card, please contact Karl or Tom if you want to be trained and </a:t>
            </a:r>
            <a:r>
              <a:rPr lang="en-GB" b="1" dirty="0">
                <a:solidFill>
                  <a:srgbClr val="FF0000"/>
                </a:solidFill>
              </a:rPr>
              <a:t>already have access</a:t>
            </a:r>
            <a:r>
              <a:rPr lang="en-GB" b="1" dirty="0"/>
              <a:t> to 1.04A.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3048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‘Dry’ Liquid Nitrogen for EM-grids </a:t>
            </a:r>
          </a:p>
        </p:txBody>
      </p:sp>
      <p:cxnSp>
        <p:nvCxnSpPr>
          <p:cNvPr id="9" name="Straight Arrow Connector 8"/>
          <p:cNvCxnSpPr>
            <a:stCxn id="1026" idx="1"/>
          </p:cNvCxnSpPr>
          <p:nvPr/>
        </p:nvCxnSpPr>
        <p:spPr bwMode="auto">
          <a:xfrm>
            <a:off x="5381172" y="1974037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" name="Picture 2" descr="C:\Users\karl\Desktop\photo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52800"/>
            <a:ext cx="3886200" cy="518160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</p:pic>
      <p:cxnSp>
        <p:nvCxnSpPr>
          <p:cNvPr id="19" name="Straight Arrow Connector 18"/>
          <p:cNvCxnSpPr>
            <a:stCxn id="1026" idx="1"/>
          </p:cNvCxnSpPr>
          <p:nvPr/>
        </p:nvCxnSpPr>
        <p:spPr bwMode="auto">
          <a:xfrm>
            <a:off x="5381172" y="1974037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1936932" y="2523975"/>
            <a:ext cx="3886200" cy="648000"/>
          </a:xfrm>
          <a:prstGeom prst="straightConnector1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6ED5532-5B24-4DF6-9AB7-22D4C57C6D01}"/>
              </a:ext>
            </a:extLst>
          </p:cNvPr>
          <p:cNvSpPr/>
          <p:nvPr/>
        </p:nvSpPr>
        <p:spPr bwMode="auto">
          <a:xfrm>
            <a:off x="685800" y="6324600"/>
            <a:ext cx="4724400" cy="36933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606AB80-4F27-4451-A567-14AE46DD91C4}"/>
              </a:ext>
            </a:extLst>
          </p:cNvPr>
          <p:cNvSpPr/>
          <p:nvPr/>
        </p:nvSpPr>
        <p:spPr bwMode="auto">
          <a:xfrm>
            <a:off x="685800" y="5486400"/>
            <a:ext cx="4343400" cy="10668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0E06-AAE7-4901-B749-91627FAF1226}"/>
              </a:ext>
            </a:extLst>
          </p:cNvPr>
          <p:cNvSpPr/>
          <p:nvPr/>
        </p:nvSpPr>
        <p:spPr bwMode="auto">
          <a:xfrm>
            <a:off x="685800" y="5323820"/>
            <a:ext cx="4572000" cy="122938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Picture 11" descr="A picture containing indoor, several&#10;&#10;Description automatically generated">
            <a:extLst>
              <a:ext uri="{FF2B5EF4-FFF2-40B4-BE49-F238E27FC236}">
                <a16:creationId xmlns:a16="http://schemas.microsoft.com/office/drawing/2014/main" id="{8E002B26-6FD6-400C-8726-26F02951ED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206" y="3316401"/>
            <a:ext cx="4355532" cy="2449987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E6A907-A6EA-45E6-BA8D-CBE781C76507}"/>
              </a:ext>
            </a:extLst>
          </p:cNvPr>
          <p:cNvSpPr txBox="1"/>
          <p:nvPr/>
        </p:nvSpPr>
        <p:spPr>
          <a:xfrm>
            <a:off x="4953000" y="5181600"/>
            <a:ext cx="1875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/>
              <a:t>F30 EM prep 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1346537"/>
            <a:ext cx="8544278" cy="4627891"/>
            <a:chOff x="228600" y="1576937"/>
            <a:chExt cx="8544278" cy="4627891"/>
          </a:xfrm>
        </p:grpSpPr>
        <p:pic>
          <p:nvPicPr>
            <p:cNvPr id="3" name="Picture 2" descr="Coldroom-2.jpg"/>
            <p:cNvPicPr>
              <a:picLocks noChangeAspect="1"/>
            </p:cNvPicPr>
            <p:nvPr/>
          </p:nvPicPr>
          <p:blipFill>
            <a:blip r:embed="rId3" cstate="print">
              <a:lum bright="20000"/>
            </a:blip>
            <a:stretch>
              <a:fillRect/>
            </a:stretch>
          </p:blipFill>
          <p:spPr>
            <a:xfrm>
              <a:off x="6553200" y="3216714"/>
              <a:ext cx="2219678" cy="2971800"/>
            </a:xfrm>
            <a:prstGeom prst="rect">
              <a:avLst/>
            </a:prstGeom>
            <a:ln w="38100">
              <a:solidFill>
                <a:schemeClr val="bg2"/>
              </a:solidFill>
            </a:ln>
            <a:effectLst>
              <a:outerShdw blurRad="50800" dist="35560" dir="2700000" algn="ctr" rotWithShape="0">
                <a:schemeClr val="tx1"/>
              </a:outerShdw>
            </a:effectLst>
          </p:spPr>
        </p:pic>
        <p:pic>
          <p:nvPicPr>
            <p:cNvPr id="4" name="Picture 3" descr="Images-2012 009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67217" y="3231228"/>
              <a:ext cx="3981183" cy="2973600"/>
            </a:xfrm>
            <a:prstGeom prst="rect">
              <a:avLst/>
            </a:prstGeom>
            <a:ln w="38100">
              <a:solidFill>
                <a:schemeClr val="bg2"/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228600" y="1576937"/>
              <a:ext cx="8382000" cy="10156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GB" sz="2000" b="1" u="sng" dirty="0"/>
                <a:t>Freezing Crystals in Cold Room</a:t>
              </a:r>
            </a:p>
            <a:p>
              <a:pPr marL="342900" indent="-342900" algn="l">
                <a:spcBef>
                  <a:spcPts val="0"/>
                </a:spcBef>
              </a:pPr>
              <a:r>
                <a:rPr lang="en-GB" sz="2000" b="1" dirty="0"/>
                <a:t>(a) put up warning notice on cold room door</a:t>
              </a:r>
            </a:p>
            <a:p>
              <a:pPr marL="342900" indent="-342900" algn="l">
                <a:spcBef>
                  <a:spcPts val="0"/>
                </a:spcBef>
              </a:pPr>
              <a:r>
                <a:rPr lang="en-GB" sz="2000" b="1" dirty="0"/>
                <a:t>(b) use Oxygen sensor on bench near working area at all times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2402175" y="457200"/>
            <a:ext cx="4339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GB" sz="2800" b="1" dirty="0"/>
              <a:t>Liquid Nitrogen Safety-2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1972" y="5039380"/>
            <a:ext cx="1752600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Portable Oxygen sensor</a:t>
            </a:r>
            <a:endParaRPr lang="en-US" b="1" dirty="0"/>
          </a:p>
        </p:txBody>
      </p:sp>
      <p:pic>
        <p:nvPicPr>
          <p:cNvPr id="11" name="Picture 5" descr="C:\Users\karl\Desktop\Oxygen sensor.jpg"/>
          <p:cNvPicPr>
            <a:picLocks noChangeAspect="1" noChangeArrowheads="1"/>
          </p:cNvPicPr>
          <p:nvPr/>
        </p:nvPicPr>
        <p:blipFill>
          <a:blip r:embed="rId5" cstate="print"/>
          <a:srcRect l="14414" r="6306" b="13513"/>
          <a:stretch>
            <a:fillRect/>
          </a:stretch>
        </p:blipFill>
        <p:spPr bwMode="auto">
          <a:xfrm>
            <a:off x="609600" y="2971800"/>
            <a:ext cx="1257300" cy="182880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81EAD1-1F9A-4269-8EC0-B7CC2CEE81B6}"/>
              </a:ext>
            </a:extLst>
          </p:cNvPr>
          <p:cNvSpPr txBox="1"/>
          <p:nvPr/>
        </p:nvSpPr>
        <p:spPr>
          <a:xfrm>
            <a:off x="990600" y="6305279"/>
            <a:ext cx="701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Similar procedures will be put in place in crystallization room if there are AHU works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rl\Desktop\Glacios not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9144" y="4692000"/>
            <a:ext cx="1872000" cy="140400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379325" y="583049"/>
            <a:ext cx="445987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Liquid Nitrogen Safety-3</a:t>
            </a:r>
          </a:p>
          <a:p>
            <a:r>
              <a:rPr lang="en-GB" sz="2800" b="1" dirty="0" err="1"/>
              <a:t>Glacios</a:t>
            </a:r>
            <a:r>
              <a:rPr lang="en-GB" sz="2800" b="1" dirty="0"/>
              <a:t>-EM Room 00/097</a:t>
            </a:r>
          </a:p>
        </p:txBody>
      </p:sp>
      <p:pic>
        <p:nvPicPr>
          <p:cNvPr id="1028" name="Picture 4" descr="C:\Users\karl\Desktop\Oxygen system.JPG"/>
          <p:cNvPicPr>
            <a:picLocks noChangeAspect="1" noChangeArrowheads="1"/>
          </p:cNvPicPr>
          <p:nvPr/>
        </p:nvPicPr>
        <p:blipFill>
          <a:blip r:embed="rId3" cstate="print"/>
          <a:srcRect l="4167" r="6250" b="8333"/>
          <a:stretch>
            <a:fillRect/>
          </a:stretch>
        </p:blipFill>
        <p:spPr bwMode="auto">
          <a:xfrm>
            <a:off x="6923658" y="3048000"/>
            <a:ext cx="1872000" cy="1436651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</p:pic>
      <p:pic>
        <p:nvPicPr>
          <p:cNvPr id="9" name="Picture 5" descr="C:\Users\karl\Desktop\Oxygen sensor.jpg"/>
          <p:cNvPicPr>
            <a:picLocks noChangeAspect="1" noChangeArrowheads="1"/>
          </p:cNvPicPr>
          <p:nvPr/>
        </p:nvPicPr>
        <p:blipFill>
          <a:blip r:embed="rId4" cstate="print"/>
          <a:srcRect l="14414" r="6306" b="27927"/>
          <a:stretch>
            <a:fillRect/>
          </a:stretch>
        </p:blipFill>
        <p:spPr bwMode="auto">
          <a:xfrm>
            <a:off x="7924800" y="1828800"/>
            <a:ext cx="870858" cy="1055585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57200" y="6324600"/>
            <a:ext cx="3352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LN2 supply-</a:t>
            </a:r>
            <a:r>
              <a:rPr lang="en-GB" b="1" dirty="0" err="1"/>
              <a:t>dewar</a:t>
            </a:r>
            <a:r>
              <a:rPr lang="en-GB" b="1" dirty="0"/>
              <a:t> for </a:t>
            </a:r>
            <a:r>
              <a:rPr lang="en-GB" b="1" dirty="0" err="1"/>
              <a:t>Glacios</a:t>
            </a:r>
            <a:r>
              <a:rPr lang="en-GB" b="1" dirty="0"/>
              <a:t>-EM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67200" y="1878449"/>
            <a:ext cx="3504486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GB" b="1" dirty="0"/>
              <a:t>Present  safety measures include:</a:t>
            </a:r>
          </a:p>
          <a:p>
            <a:pPr algn="l">
              <a:spcBef>
                <a:spcPts val="0"/>
              </a:spcBef>
            </a:pPr>
            <a:endParaRPr lang="en-GB" b="1" dirty="0"/>
          </a:p>
          <a:p>
            <a:pPr marL="342900" indent="-342900" algn="l">
              <a:spcBef>
                <a:spcPts val="0"/>
              </a:spcBef>
            </a:pPr>
            <a:r>
              <a:rPr lang="en-GB" b="1" dirty="0"/>
              <a:t>(1) Several  handheld Oxygen monitors</a:t>
            </a:r>
          </a:p>
          <a:p>
            <a:pPr algn="l">
              <a:spcBef>
                <a:spcPts val="0"/>
              </a:spcBef>
            </a:pPr>
            <a:endParaRPr lang="en-GB" b="1" dirty="0"/>
          </a:p>
          <a:p>
            <a:pPr algn="l">
              <a:spcBef>
                <a:spcPts val="0"/>
              </a:spcBef>
            </a:pPr>
            <a:endParaRPr lang="en-GB" b="1" dirty="0"/>
          </a:p>
          <a:p>
            <a:pPr marL="342900" indent="-342900" algn="l">
              <a:spcBef>
                <a:spcPts val="0"/>
              </a:spcBef>
            </a:pPr>
            <a:r>
              <a:rPr lang="en-GB" b="1" dirty="0"/>
              <a:t>(2) an Oxygen monitoring </a:t>
            </a:r>
          </a:p>
          <a:p>
            <a:pPr marL="342900" indent="-342900" algn="l">
              <a:spcBef>
                <a:spcPts val="0"/>
              </a:spcBef>
            </a:pPr>
            <a:r>
              <a:rPr lang="en-GB" b="1" dirty="0"/>
              <a:t>     system within the room,</a:t>
            </a:r>
          </a:p>
          <a:p>
            <a:pPr algn="l">
              <a:spcBef>
                <a:spcPts val="0"/>
              </a:spcBef>
            </a:pPr>
            <a:r>
              <a:rPr lang="en-GB" b="1" dirty="0"/>
              <a:t>     which will trigger an alarm </a:t>
            </a:r>
          </a:p>
          <a:p>
            <a:pPr algn="l">
              <a:spcBef>
                <a:spcPts val="0"/>
              </a:spcBef>
            </a:pPr>
            <a:r>
              <a:rPr lang="en-GB" b="1" dirty="0"/>
              <a:t>     in case of low Oxygen      </a:t>
            </a:r>
          </a:p>
          <a:p>
            <a:pPr algn="l">
              <a:spcBef>
                <a:spcPts val="0"/>
              </a:spcBef>
            </a:pPr>
            <a:endParaRPr lang="en-GB" b="1" dirty="0"/>
          </a:p>
          <a:p>
            <a:pPr algn="l">
              <a:spcBef>
                <a:spcPts val="0"/>
              </a:spcBef>
            </a:pPr>
            <a:r>
              <a:rPr lang="en-GB" b="1" dirty="0"/>
              <a:t>(3) Automatic shutoff valves</a:t>
            </a:r>
          </a:p>
          <a:p>
            <a:pPr algn="l">
              <a:spcBef>
                <a:spcPts val="0"/>
              </a:spcBef>
            </a:pPr>
            <a:r>
              <a:rPr lang="en-GB" b="1" dirty="0"/>
              <a:t>     at the LN2 </a:t>
            </a:r>
            <a:r>
              <a:rPr lang="en-GB" b="1" dirty="0" err="1"/>
              <a:t>dewar</a:t>
            </a:r>
            <a:endParaRPr lang="en-GB" b="1" dirty="0"/>
          </a:p>
          <a:p>
            <a:pPr algn="l">
              <a:spcBef>
                <a:spcPts val="0"/>
              </a:spcBef>
            </a:pPr>
            <a:r>
              <a:rPr lang="en-GB" b="1" dirty="0"/>
              <a:t>       </a:t>
            </a:r>
          </a:p>
          <a:p>
            <a:pPr marL="342900" indent="-342900" algn="l">
              <a:spcBef>
                <a:spcPts val="0"/>
              </a:spcBef>
            </a:pPr>
            <a:r>
              <a:rPr lang="en-GB" b="1" dirty="0"/>
              <a:t>(4) Warning signs on all </a:t>
            </a:r>
          </a:p>
          <a:p>
            <a:pPr marL="342900" indent="-342900" algn="l">
              <a:spcBef>
                <a:spcPts val="0"/>
              </a:spcBef>
            </a:pPr>
            <a:r>
              <a:rPr lang="en-GB" b="1" dirty="0"/>
              <a:t>      doors to Lab-2 and </a:t>
            </a:r>
          </a:p>
          <a:p>
            <a:pPr marL="342900" indent="-342900" algn="l">
              <a:spcBef>
                <a:spcPts val="0"/>
              </a:spcBef>
            </a:pPr>
            <a:r>
              <a:rPr lang="en-GB" b="1" dirty="0"/>
              <a:t>      on all doors to the </a:t>
            </a:r>
          </a:p>
          <a:p>
            <a:pPr marL="342900" indent="-342900" algn="l">
              <a:spcBef>
                <a:spcPts val="0"/>
              </a:spcBef>
            </a:pPr>
            <a:r>
              <a:rPr lang="en-GB" b="1" dirty="0"/>
              <a:t>      </a:t>
            </a:r>
            <a:r>
              <a:rPr lang="en-GB" b="1" dirty="0" err="1"/>
              <a:t>Glacios</a:t>
            </a:r>
            <a:r>
              <a:rPr lang="en-GB" b="1" dirty="0"/>
              <a:t> room</a:t>
            </a:r>
          </a:p>
        </p:txBody>
      </p:sp>
      <p:pic>
        <p:nvPicPr>
          <p:cNvPr id="12" name="Picture 2" descr="C:\Users\karl\Desktop\photo-4.JPG"/>
          <p:cNvPicPr>
            <a:picLocks noChangeAspect="1" noChangeArrowheads="1"/>
          </p:cNvPicPr>
          <p:nvPr/>
        </p:nvPicPr>
        <p:blipFill>
          <a:blip r:embed="rId5" cstate="print"/>
          <a:srcRect l="13725" r="9804"/>
          <a:stretch>
            <a:fillRect/>
          </a:stretch>
        </p:blipFill>
        <p:spPr bwMode="auto">
          <a:xfrm>
            <a:off x="457200" y="304800"/>
            <a:ext cx="3352800" cy="5845908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285750" y="271438"/>
            <a:ext cx="85725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82880">
            <a:spAutoFit/>
          </a:bodyPr>
          <a:lstStyle/>
          <a:p>
            <a:pPr>
              <a:spcBef>
                <a:spcPct val="0"/>
              </a:spcBef>
            </a:pPr>
            <a:r>
              <a:rPr lang="en-GB" sz="2800" b="1" dirty="0"/>
              <a:t>Storing and Transporting frozen Crystals and EM-grids</a:t>
            </a:r>
            <a:endParaRPr lang="en-US" sz="2800" b="1" dirty="0"/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381000" y="5914373"/>
            <a:ext cx="5562600" cy="954107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wrap="square" lIns="182880">
            <a:spAutoFit/>
          </a:bodyPr>
          <a:lstStyle/>
          <a:p>
            <a:pPr algn="l">
              <a:spcBef>
                <a:spcPct val="0"/>
              </a:spcBef>
              <a:tabLst>
                <a:tab pos="177800" algn="l"/>
                <a:tab pos="2247900" algn="l"/>
              </a:tabLst>
            </a:pPr>
            <a:r>
              <a:rPr lang="en-GB" b="1" dirty="0"/>
              <a:t>Safety note:</a:t>
            </a:r>
          </a:p>
          <a:p>
            <a:pPr algn="l">
              <a:spcBef>
                <a:spcPct val="0"/>
              </a:spcBef>
              <a:tabLst>
                <a:tab pos="177800" algn="l"/>
                <a:tab pos="2247900" algn="l"/>
              </a:tabLst>
            </a:pPr>
            <a:r>
              <a:rPr lang="en-GB" b="1" dirty="0"/>
              <a:t>Dry shippers must only be transported in the ‘dry’ state,</a:t>
            </a:r>
          </a:p>
          <a:p>
            <a:pPr algn="l">
              <a:spcBef>
                <a:spcPct val="0"/>
              </a:spcBef>
              <a:tabLst>
                <a:tab pos="177800" algn="l"/>
                <a:tab pos="2247900" algn="l"/>
              </a:tabLst>
            </a:pPr>
            <a:r>
              <a:rPr lang="en-GB" b="1" dirty="0"/>
              <a:t>        i.e. any ‘liquid’ must be poured away before transport.</a:t>
            </a:r>
          </a:p>
          <a:p>
            <a:pPr algn="l">
              <a:spcBef>
                <a:spcPct val="0"/>
              </a:spcBef>
              <a:tabLst>
                <a:tab pos="177800" algn="l"/>
                <a:tab pos="2247900" algn="l"/>
              </a:tabLst>
            </a:pPr>
            <a:r>
              <a:rPr lang="en-GB" b="1" dirty="0"/>
              <a:t>They will maintain temperature for several days.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8400" y="1143001"/>
            <a:ext cx="2743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GB" b="1" dirty="0"/>
              <a:t>Dry shippers, 4L-dewars &amp; transfer </a:t>
            </a:r>
            <a:r>
              <a:rPr lang="en-GB" b="1" dirty="0" err="1"/>
              <a:t>dewar</a:t>
            </a:r>
            <a:r>
              <a:rPr lang="en-GB" b="1" dirty="0"/>
              <a:t> in former F30 room (OPIC).  </a:t>
            </a:r>
          </a:p>
          <a:p>
            <a:pPr algn="l">
              <a:spcBef>
                <a:spcPts val="0"/>
              </a:spcBef>
            </a:pPr>
            <a:endParaRPr lang="en-GB" b="1" dirty="0"/>
          </a:p>
          <a:p>
            <a:pPr algn="l">
              <a:spcBef>
                <a:spcPts val="0"/>
              </a:spcBef>
            </a:pPr>
            <a:r>
              <a:rPr lang="en-GB" b="1" dirty="0"/>
              <a:t>Discard small amounts of excess Liquid Nitrogen into </a:t>
            </a:r>
            <a:r>
              <a:rPr lang="en-GB" b="1" dirty="0" err="1"/>
              <a:t>dewar</a:t>
            </a:r>
            <a:r>
              <a:rPr lang="en-GB" b="1" dirty="0"/>
              <a:t> with funnel. Larger amounts can be disposed of in the LN2 room 1.04A.</a:t>
            </a:r>
          </a:p>
          <a:p>
            <a:pPr algn="l">
              <a:spcBef>
                <a:spcPts val="0"/>
              </a:spcBef>
            </a:pP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159" y="4640586"/>
            <a:ext cx="3853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/>
              <a:t>Storage </a:t>
            </a:r>
            <a:r>
              <a:rPr lang="en-GB" b="1" dirty="0" err="1"/>
              <a:t>dewars</a:t>
            </a:r>
            <a:r>
              <a:rPr lang="en-GB" b="1" dirty="0"/>
              <a:t> for crystals and EM-grids (F30 room OPIC) </a:t>
            </a:r>
            <a:endParaRPr lang="en-US" b="1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7239000" y="28956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" name="Picture 2" descr="A picture containing wall, indoor, cluttered, messy&#10;&#10;Description automatically generated">
            <a:extLst>
              <a:ext uri="{FF2B5EF4-FFF2-40B4-BE49-F238E27FC236}">
                <a16:creationId xmlns:a16="http://schemas.microsoft.com/office/drawing/2014/main" id="{F4533558-E2B4-4227-A24F-B90079906E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45741"/>
            <a:ext cx="5562600" cy="3128963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4" descr="A picture containing indoor, wall, cluttered, trash&#10;&#10;Description automatically generated">
            <a:extLst>
              <a:ext uri="{FF2B5EF4-FFF2-40B4-BE49-F238E27FC236}">
                <a16:creationId xmlns:a16="http://schemas.microsoft.com/office/drawing/2014/main" id="{583A4356-3D3C-412B-A39F-6F74A20AF6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301" y="3432313"/>
            <a:ext cx="3309258" cy="1861458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E2D12C6B-8A75-44C8-B278-C300733DCF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67551" y="1555909"/>
            <a:ext cx="6659879" cy="37461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CEA34E-B039-4E57-AB9A-4A769923C3FC}"/>
              </a:ext>
            </a:extLst>
          </p:cNvPr>
          <p:cNvSpPr txBox="1"/>
          <p:nvPr/>
        </p:nvSpPr>
        <p:spPr>
          <a:xfrm>
            <a:off x="204325" y="685800"/>
            <a:ext cx="374618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Yellow suite LN2</a:t>
            </a:r>
          </a:p>
          <a:p>
            <a:endParaRPr lang="en-GB" b="1" dirty="0"/>
          </a:p>
          <a:p>
            <a:r>
              <a:rPr lang="en-GB" sz="1600" b="1" dirty="0"/>
              <a:t>Small cramped area in service corridor with LN2 storage and pressurised </a:t>
            </a:r>
            <a:r>
              <a:rPr lang="en-GB" sz="1600" b="1" dirty="0" err="1"/>
              <a:t>dewar</a:t>
            </a:r>
            <a:endParaRPr lang="en-GB" sz="1600" b="1" dirty="0"/>
          </a:p>
          <a:p>
            <a:endParaRPr lang="en-GB" sz="1600" b="1" dirty="0"/>
          </a:p>
          <a:p>
            <a:r>
              <a:rPr lang="en-GB" sz="1600" b="1" dirty="0"/>
              <a:t>Get training &amp; advice</a:t>
            </a:r>
          </a:p>
          <a:p>
            <a:endParaRPr lang="en-GB" sz="1600" b="1" dirty="0"/>
          </a:p>
          <a:p>
            <a:r>
              <a:rPr lang="en-GB" sz="1600" b="1" dirty="0"/>
              <a:t>Always use the extraction system when dispensing LN2 from pressurised </a:t>
            </a:r>
            <a:r>
              <a:rPr lang="en-GB" sz="1600" b="1" dirty="0" err="1"/>
              <a:t>dewar</a:t>
            </a:r>
            <a:endParaRPr lang="en-GB" sz="1600" b="1" dirty="0"/>
          </a:p>
          <a:p>
            <a:endParaRPr lang="en-GB" sz="1600" b="1" dirty="0"/>
          </a:p>
          <a:p>
            <a:r>
              <a:rPr lang="en-GB" sz="1600" b="1" dirty="0"/>
              <a:t>Tell someone else that you are working there especially out of hours! (Preferably don’t do it out of hours!)</a:t>
            </a:r>
          </a:p>
          <a:p>
            <a:endParaRPr lang="en-GB" sz="1600" b="1" dirty="0"/>
          </a:p>
          <a:p>
            <a:r>
              <a:rPr lang="en-GB" sz="1600" b="1" dirty="0"/>
              <a:t>Storage </a:t>
            </a:r>
            <a:r>
              <a:rPr lang="en-GB" sz="1600" b="1" dirty="0" err="1"/>
              <a:t>dewars</a:t>
            </a:r>
            <a:r>
              <a:rPr lang="en-GB" sz="1600" b="1" dirty="0"/>
              <a:t> will be upgraded to puck system in due course</a:t>
            </a:r>
          </a:p>
          <a:p>
            <a:endParaRPr lang="en-GB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A7D7CD2-2470-4337-B7DD-90F1F7FA560D}"/>
              </a:ext>
            </a:extLst>
          </p:cNvPr>
          <p:cNvCxnSpPr>
            <a:cxnSpLocks/>
          </p:cNvCxnSpPr>
          <p:nvPr/>
        </p:nvCxnSpPr>
        <p:spPr bwMode="auto">
          <a:xfrm flipV="1">
            <a:off x="3950508" y="1600200"/>
            <a:ext cx="2983692" cy="1981200"/>
          </a:xfrm>
          <a:prstGeom prst="straightConnector1">
            <a:avLst/>
          </a:prstGeom>
          <a:noFill/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61515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1"/>
          <p:cNvSpPr txBox="1">
            <a:spLocks noChangeArrowheads="1"/>
          </p:cNvSpPr>
          <p:nvPr/>
        </p:nvSpPr>
        <p:spPr bwMode="auto">
          <a:xfrm>
            <a:off x="67139" y="821471"/>
            <a:ext cx="4504861" cy="600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0">
            <a:spAutoFit/>
          </a:bodyPr>
          <a:lstStyle/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en-GB" sz="2400" b="1" dirty="0" err="1"/>
              <a:t>Thermofluor</a:t>
            </a:r>
            <a:r>
              <a:rPr lang="en-GB" sz="2400" b="1" dirty="0"/>
              <a:t> – thermal shift analysis for proteins and viruses</a:t>
            </a:r>
            <a:r>
              <a:rPr lang="en-GB" b="1" dirty="0"/>
              <a:t>  (Agilent MX3005P RT-PCR machine)</a:t>
            </a:r>
          </a:p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en-GB" sz="2400" b="1" dirty="0"/>
              <a:t>UNCLE light scattering and native (i.e. no dye) thermal shift</a:t>
            </a:r>
          </a:p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en-GB" sz="2400" b="1" dirty="0"/>
              <a:t>DLS – particle sizing and polydispersity</a:t>
            </a:r>
          </a:p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en-GB" sz="2400" b="1" dirty="0"/>
              <a:t> Nanodrop spectrophotometer</a:t>
            </a:r>
          </a:p>
          <a:p>
            <a:pPr algn="l">
              <a:spcBef>
                <a:spcPct val="30000"/>
              </a:spcBef>
              <a:spcAft>
                <a:spcPts val="0"/>
              </a:spcAft>
            </a:pPr>
            <a:r>
              <a:rPr lang="en-GB" sz="2400" b="1" dirty="0"/>
              <a:t>Label printers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2400" b="1" dirty="0"/>
              <a:t> </a:t>
            </a:r>
            <a:r>
              <a:rPr lang="en-GB" b="1" dirty="0"/>
              <a:t>Brother P-touch 200 available in Karl’s office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b="1" dirty="0"/>
              <a:t>Barcode label printer available in Crystallization area</a:t>
            </a:r>
          </a:p>
          <a:p>
            <a:pPr algn="l">
              <a:spcBef>
                <a:spcPct val="30000"/>
              </a:spcBef>
              <a:spcAft>
                <a:spcPts val="0"/>
              </a:spcAft>
            </a:pPr>
            <a:r>
              <a:rPr lang="en-GB" sz="2400" b="1" dirty="0"/>
              <a:t> 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95207" y="166213"/>
            <a:ext cx="693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>
            <a:spAutoFit/>
          </a:bodyPr>
          <a:lstStyle/>
          <a:p>
            <a:r>
              <a:rPr lang="en-GB" sz="2800" b="1" dirty="0"/>
              <a:t>Other Instruments</a:t>
            </a:r>
            <a:endParaRPr lang="en-US" sz="2800" b="1" dirty="0"/>
          </a:p>
        </p:txBody>
      </p:sp>
      <p:sp>
        <p:nvSpPr>
          <p:cNvPr id="7173" name="Text Box 13"/>
          <p:cNvSpPr txBox="1">
            <a:spLocks noChangeArrowheads="1"/>
          </p:cNvSpPr>
          <p:nvPr/>
        </p:nvSpPr>
        <p:spPr bwMode="auto">
          <a:xfrm>
            <a:off x="3124200" y="6096000"/>
            <a:ext cx="9906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2880">
            <a:spAutoFit/>
          </a:bodyPr>
          <a:lstStyle/>
          <a:p>
            <a:pPr algn="l"/>
            <a:endParaRPr lang="en-US"/>
          </a:p>
        </p:txBody>
      </p:sp>
      <p:pic>
        <p:nvPicPr>
          <p:cNvPr id="7180" name="Picture 12" descr="IMGP00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670680"/>
            <a:ext cx="2232000" cy="173012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988" y="828590"/>
            <a:ext cx="2232000" cy="1880874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11" name="Picture 10" descr="labell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22269" y="5445488"/>
            <a:ext cx="1072479" cy="1435880"/>
          </a:xfrm>
          <a:prstGeom prst="rect">
            <a:avLst/>
          </a:prstGeom>
          <a:ln w="28575">
            <a:solidFill>
              <a:schemeClr val="bg2"/>
            </a:solidFill>
          </a:ln>
        </p:spPr>
      </p:pic>
      <p:pic>
        <p:nvPicPr>
          <p:cNvPr id="3" name="Picture 2" descr="Text, calendar&#10;&#10;Description automatically generated">
            <a:extLst>
              <a:ext uri="{FF2B5EF4-FFF2-40B4-BE49-F238E27FC236}">
                <a16:creationId xmlns:a16="http://schemas.microsoft.com/office/drawing/2014/main" id="{237C5543-012C-4926-9673-37B3B168F7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t="1898" r="10228" b="-1898"/>
          <a:stretch/>
        </p:blipFill>
        <p:spPr>
          <a:xfrm rot="5400000">
            <a:off x="4272501" y="3247055"/>
            <a:ext cx="2362201" cy="1802963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A94E7860-0DFE-4C9C-A6A4-DE45E0E75E2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r="9110"/>
          <a:stretch/>
        </p:blipFill>
        <p:spPr>
          <a:xfrm rot="5400000">
            <a:off x="6813984" y="1872356"/>
            <a:ext cx="2430846" cy="1581735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karl\Desktop\TALKS\Lab-Induction\workshop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9514" y="2438400"/>
            <a:ext cx="5270500" cy="3952875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89858" y="3810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Mechanical Workshop </a:t>
            </a:r>
          </a:p>
          <a:p>
            <a:pPr>
              <a:spcBef>
                <a:spcPts val="0"/>
              </a:spcBef>
            </a:pPr>
            <a:r>
              <a:rPr lang="en-GB" sz="2800" b="1" dirty="0"/>
              <a:t>in Green Building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2954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GB" sz="1800" b="1" dirty="0"/>
              <a:t>Two groups:</a:t>
            </a:r>
          </a:p>
          <a:p>
            <a:pPr marL="342900" lvl="0" indent="-342900" algn="l">
              <a:spcBef>
                <a:spcPts val="0"/>
              </a:spcBef>
              <a:buAutoNum type="arabicParenBoth"/>
            </a:pPr>
            <a:r>
              <a:rPr lang="en-GB" sz="1800" b="1" dirty="0"/>
              <a:t>Department of Oncology – CAD-CAM facilities - John Prentice</a:t>
            </a:r>
          </a:p>
          <a:p>
            <a:pPr marL="342900" lvl="0" indent="-342900" algn="l">
              <a:spcBef>
                <a:spcPts val="0"/>
              </a:spcBef>
              <a:buAutoNum type="arabicParenBoth"/>
            </a:pPr>
            <a:r>
              <a:rPr lang="en-US" sz="1800" b="1" dirty="0"/>
              <a:t>Institute of Biomedical Engineering (IBME) - James Fisk</a:t>
            </a:r>
            <a:endParaRPr lang="en-GB" sz="1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381000" y="631557"/>
            <a:ext cx="6172200" cy="53245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82880">
            <a:spAutoFit/>
          </a:bodyPr>
          <a:lstStyle/>
          <a:p>
            <a:pPr algn="l">
              <a:spcBef>
                <a:spcPts val="600"/>
              </a:spcBef>
              <a:tabLst>
                <a:tab pos="177800" algn="l"/>
              </a:tabLst>
            </a:pPr>
            <a:r>
              <a:rPr lang="en-GB" sz="2000" b="1" dirty="0"/>
              <a:t>Sitting-drop vapour-diffusion method</a:t>
            </a:r>
          </a:p>
          <a:p>
            <a:pPr algn="l">
              <a:spcBef>
                <a:spcPts val="600"/>
              </a:spcBef>
              <a:tabLst>
                <a:tab pos="177800" algn="l"/>
              </a:tabLst>
            </a:pPr>
            <a:r>
              <a:rPr lang="en-GB" b="1" dirty="0"/>
              <a:t>The protein concentrates up in the presence of different components (pH, salts, polymers, etc) to encourage crystal nucleation and growth</a:t>
            </a:r>
          </a:p>
          <a:p>
            <a:pPr algn="l">
              <a:spcBef>
                <a:spcPts val="600"/>
              </a:spcBef>
              <a:tabLst>
                <a:tab pos="177800" algn="l"/>
              </a:tabLst>
            </a:pPr>
            <a:endParaRPr lang="en-GB" b="1" dirty="0"/>
          </a:p>
          <a:p>
            <a:pPr algn="l">
              <a:spcBef>
                <a:spcPts val="0"/>
              </a:spcBef>
              <a:tabLst>
                <a:tab pos="177800" algn="l"/>
              </a:tabLst>
            </a:pPr>
            <a:r>
              <a:rPr lang="en-GB" sz="2000" b="1" dirty="0"/>
              <a:t>Hydra transfers reservoir solutions</a:t>
            </a:r>
            <a:endParaRPr lang="en-GB" sz="1600" dirty="0"/>
          </a:p>
          <a:p>
            <a:pPr marL="285750" indent="-285750" algn="l">
              <a:spcBef>
                <a:spcPts val="0"/>
              </a:spcBef>
              <a:buFontTx/>
              <a:buChar char="-"/>
              <a:tabLst>
                <a:tab pos="177800" algn="l"/>
              </a:tabLst>
            </a:pPr>
            <a:r>
              <a:rPr lang="en-GB" dirty="0"/>
              <a:t>From </a:t>
            </a:r>
            <a:r>
              <a:rPr lang="en-GB" dirty="0" err="1"/>
              <a:t>Deepwell</a:t>
            </a:r>
            <a:r>
              <a:rPr lang="en-GB" dirty="0"/>
              <a:t> Plates</a:t>
            </a:r>
          </a:p>
          <a:p>
            <a:pPr marL="285750" indent="-285750" algn="l">
              <a:spcBef>
                <a:spcPts val="0"/>
              </a:spcBef>
              <a:buFontTx/>
              <a:buChar char="-"/>
              <a:tabLst>
                <a:tab pos="177800" algn="l"/>
              </a:tabLst>
            </a:pPr>
            <a:r>
              <a:rPr lang="en-GB" dirty="0"/>
              <a:t>To the 96-well crystallization plates (up to 3 at a time)</a:t>
            </a:r>
          </a:p>
          <a:p>
            <a:pPr marL="285750" indent="-285750" algn="l">
              <a:spcBef>
                <a:spcPts val="0"/>
              </a:spcBef>
              <a:buFontTx/>
              <a:buChar char="-"/>
              <a:tabLst>
                <a:tab pos="177800" algn="l"/>
              </a:tabLst>
            </a:pPr>
            <a:r>
              <a:rPr lang="en-GB" dirty="0"/>
              <a:t>Adaptors for different crystallization plate types</a:t>
            </a:r>
          </a:p>
          <a:p>
            <a:pPr marL="285750" indent="-285750" algn="l">
              <a:spcBef>
                <a:spcPts val="0"/>
              </a:spcBef>
              <a:buFontTx/>
              <a:buChar char="-"/>
              <a:tabLst>
                <a:tab pos="177800" algn="l"/>
              </a:tabLst>
            </a:pPr>
            <a:r>
              <a:rPr lang="en-GB" dirty="0"/>
              <a:t>Over 1200 different conditions to try</a:t>
            </a:r>
          </a:p>
          <a:p>
            <a:pPr algn="l">
              <a:spcBef>
                <a:spcPts val="0"/>
              </a:spcBef>
              <a:tabLst>
                <a:tab pos="177800" algn="l"/>
              </a:tabLst>
            </a:pPr>
            <a:r>
              <a:rPr lang="en-GB" sz="1600" dirty="0"/>
              <a:t>   </a:t>
            </a:r>
          </a:p>
          <a:p>
            <a:pPr algn="l"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</a:pPr>
            <a:r>
              <a:rPr lang="en-GB" sz="2000" b="1" dirty="0"/>
              <a:t>Cartesian dispenses nano-litre drops</a:t>
            </a: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77800" algn="l"/>
              </a:tabLst>
            </a:pPr>
            <a:r>
              <a:rPr lang="en-GB" dirty="0"/>
              <a:t>Non-contact dispensing</a:t>
            </a: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77800" algn="l"/>
              </a:tabLst>
            </a:pPr>
            <a:r>
              <a:rPr lang="en-GB" dirty="0"/>
              <a:t>typically 100 </a:t>
            </a:r>
            <a:r>
              <a:rPr lang="en-GB" dirty="0" err="1"/>
              <a:t>nL</a:t>
            </a:r>
            <a:r>
              <a:rPr lang="en-GB" dirty="0"/>
              <a:t> + 100 </a:t>
            </a:r>
            <a:r>
              <a:rPr lang="en-GB" dirty="0" err="1"/>
              <a:t>nL</a:t>
            </a:r>
            <a:r>
              <a:rPr lang="en-GB" dirty="0"/>
              <a:t> for screening, 15 </a:t>
            </a:r>
            <a:r>
              <a:rPr lang="en-GB" dirty="0" err="1"/>
              <a:t>uL</a:t>
            </a:r>
            <a:r>
              <a:rPr lang="en-GB" dirty="0"/>
              <a:t> protein per plate</a:t>
            </a: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77800" algn="l"/>
              </a:tabLst>
            </a:pPr>
            <a:r>
              <a:rPr lang="en-GB" dirty="0"/>
              <a:t>Also does basic optimization experiments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77800" algn="l"/>
              </a:tabLst>
            </a:pPr>
            <a:r>
              <a:rPr lang="en-GB" dirty="0"/>
              <a:t>Additive and detergent screens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77800" algn="l"/>
              </a:tabLst>
            </a:pPr>
            <a:r>
              <a:rPr lang="en-GB" dirty="0"/>
              <a:t>Grids based on “hit” condition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77800" algn="l"/>
              </a:tabLst>
            </a:pPr>
            <a:r>
              <a:rPr lang="en-GB" dirty="0"/>
              <a:t>Grids varying multiple components </a:t>
            </a:r>
          </a:p>
          <a:p>
            <a:pPr algn="l"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</a:pPr>
            <a:endParaRPr lang="en-GB" sz="1600" dirty="0"/>
          </a:p>
          <a:p>
            <a:pPr algn="l">
              <a:spcBef>
                <a:spcPts val="0"/>
              </a:spcBef>
              <a:tabLst>
                <a:tab pos="177800" algn="l"/>
              </a:tabLst>
            </a:pPr>
            <a:endParaRPr lang="en-GB" sz="2000" b="1" dirty="0"/>
          </a:p>
          <a:p>
            <a:pPr algn="l">
              <a:spcBef>
                <a:spcPts val="0"/>
              </a:spcBef>
              <a:tabLst>
                <a:tab pos="177800" algn="l"/>
              </a:tabLst>
            </a:pPr>
            <a:endParaRPr lang="en-GB" sz="2000" b="1" dirty="0"/>
          </a:p>
          <a:p>
            <a:pPr algn="l">
              <a:spcBef>
                <a:spcPts val="0"/>
              </a:spcBef>
              <a:tabLst>
                <a:tab pos="177800" algn="l"/>
              </a:tabLst>
            </a:pPr>
            <a:endParaRPr lang="en-GB" sz="1600" dirty="0"/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295400" y="147266"/>
            <a:ext cx="8153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8288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GB" sz="2800" b="1" dirty="0"/>
              <a:t>Setting up Crystallization Plates </a:t>
            </a:r>
          </a:p>
        </p:txBody>
      </p:sp>
      <p:pic>
        <p:nvPicPr>
          <p:cNvPr id="510980" name="Picture 4" descr="2002_1112_175636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8277" y="4470974"/>
            <a:ext cx="3238500" cy="2159000"/>
          </a:xfrm>
          <a:prstGeom prst="rect">
            <a:avLst/>
          </a:prstGeom>
          <a:solidFill>
            <a:srgbClr val="FFFFFF">
              <a:alpha val="39999"/>
            </a:srgbClr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6" name="Picture 1026" descr="photo1"/>
          <p:cNvPicPr>
            <a:picLocks noChangeAspect="1" noChangeArrowheads="1"/>
          </p:cNvPicPr>
          <p:nvPr/>
        </p:nvPicPr>
        <p:blipFill>
          <a:blip r:embed="rId4" cstate="print"/>
          <a:srcRect t="7387" r="1555" b="485"/>
          <a:stretch>
            <a:fillRect/>
          </a:stretch>
        </p:blipFill>
        <p:spPr bwMode="auto">
          <a:xfrm>
            <a:off x="6781587" y="888656"/>
            <a:ext cx="2172128" cy="3118055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3" name="Picture 2" descr="A computer on a table&#10;&#10;Description automatically generated with low confidence">
            <a:extLst>
              <a:ext uri="{FF2B5EF4-FFF2-40B4-BE49-F238E27FC236}">
                <a16:creationId xmlns:a16="http://schemas.microsoft.com/office/drawing/2014/main" id="{7963A194-9326-44C4-84A2-A730488322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888702"/>
            <a:ext cx="3500975" cy="1969298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A8C868-E5D9-4D94-9CDE-FCCB2C3D90EE}"/>
              </a:ext>
            </a:extLst>
          </p:cNvPr>
          <p:cNvSpPr txBox="1"/>
          <p:nvPr/>
        </p:nvSpPr>
        <p:spPr>
          <a:xfrm>
            <a:off x="304800" y="954584"/>
            <a:ext cx="76962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" algn="l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Crystallization is now (temporarily) on an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isolated IT network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" algn="l"/>
              </a:tabLst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" algn="l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 use the facility you need to register as a user (on the isolated network)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" algn="l"/>
              </a:tabLst>
              <a:defRPr/>
            </a:pPr>
            <a:r>
              <a:rPr kumimoji="0" lang="en-GB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Strubi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– </a:t>
            </a:r>
            <a:r>
              <a:rPr kumimoji="0" lang="en-GB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xtalPIMS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– Login – Register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" algn="l"/>
              </a:tabLst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" algn="l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Before experiment you need to register sample and aliquot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" algn="l"/>
              </a:tabLst>
              <a:defRPr/>
            </a:pPr>
            <a:r>
              <a:rPr kumimoji="0" lang="en-GB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Strubi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– Internal – Sample Registration- login – click on the name of your project  – Add New Sample  or click on existing Sample – Add new aliquots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" algn="l"/>
              </a:tabLst>
              <a:defRPr/>
            </a:pP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" algn="l"/>
              </a:tabLst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 “Sample” = construct(s), “Aliquot” = prep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" algn="l"/>
              </a:tabLst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" algn="l"/>
              </a:tabLst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 access and instructions contact Tom Walter  ‘walter@strubi.ox.ac.uk’ or Karl Harlos ‘karl@strubi.ox.ac.uk’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" algn="l"/>
              </a:tabLst>
              <a:defRPr/>
            </a:pPr>
            <a:endParaRPr lang="en-GB" sz="1600" b="1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ONGOING in 2023! A major rewrite and upgrade of the crystallization IT to (re)enable remote monitoring of the crystallization experiments. You should see more changes </a:t>
            </a:r>
            <a:r>
              <a:rPr lang="en-GB" sz="1600" b="1" dirty="0">
                <a:solidFill>
                  <a:srgbClr val="FF0000"/>
                </a:solidFill>
              </a:rPr>
              <a:t>this year!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F662376B-D914-4B02-AF9B-7ABC7CED0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8153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8288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GB" sz="2800" b="1" dirty="0"/>
              <a:t>Access (post-IT disruption)</a:t>
            </a:r>
          </a:p>
        </p:txBody>
      </p:sp>
    </p:spTree>
    <p:extLst>
      <p:ext uri="{BB962C8B-B14F-4D97-AF65-F5344CB8AC3E}">
        <p14:creationId xmlns:p14="http://schemas.microsoft.com/office/powerpoint/2010/main" val="4201222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56055" y="9525"/>
            <a:ext cx="8291286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182880">
            <a:spAutoFit/>
          </a:bodyPr>
          <a:lstStyle/>
          <a:p>
            <a:pPr>
              <a:spcBef>
                <a:spcPts val="0"/>
              </a:spcBef>
            </a:pPr>
            <a:r>
              <a:rPr lang="en-GB" sz="2800" b="1" dirty="0"/>
              <a:t>Monitoring your experiments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6316" y="594360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GB" b="1" dirty="0"/>
              <a:t>Contact Tom Walter or Karl Harlos to retrieve plates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1258" y="588625"/>
            <a:ext cx="3581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b="1" u="sng" dirty="0"/>
              <a:t> @20 </a:t>
            </a: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º</a:t>
            </a:r>
            <a:r>
              <a:rPr lang="en-GB" sz="1600" b="1" u="sng" dirty="0"/>
              <a:t>C </a:t>
            </a:r>
          </a:p>
          <a:p>
            <a:pPr algn="l"/>
            <a:r>
              <a:rPr lang="en-GB" sz="1600" b="1" u="sng" dirty="0"/>
              <a:t>3 x RI1000 systems (</a:t>
            </a:r>
            <a:r>
              <a:rPr lang="en-GB" sz="1600" b="1" u="sng" dirty="0" err="1"/>
              <a:t>Formulatrix</a:t>
            </a:r>
            <a:r>
              <a:rPr lang="en-GB" sz="1600" b="1" u="sng" dirty="0"/>
              <a:t>)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GB" b="1" dirty="0"/>
              <a:t> in the former X-ray room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GB" b="1" dirty="0"/>
              <a:t> total capacity is 3000 plates, 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GB" b="1" dirty="0"/>
              <a:t>Plates can be imaged for at least 12 months and are then stored on open shelves for another 4-6 months.</a:t>
            </a:r>
            <a:endParaRPr lang="en-US" b="1" dirty="0"/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endParaRPr lang="en-GB" b="1" dirty="0"/>
          </a:p>
        </p:txBody>
      </p:sp>
      <p:pic>
        <p:nvPicPr>
          <p:cNvPr id="18" name="Picture 9" descr="CIMG25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2658" y="1066344"/>
            <a:ext cx="1878910" cy="14091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00" sy="1000" algn="ctr" rotWithShape="0">
              <a:schemeClr val="bg1"/>
            </a:outerShdw>
          </a:effectLst>
        </p:spPr>
      </p:pic>
      <p:pic>
        <p:nvPicPr>
          <p:cNvPr id="3074" name="Picture 2" descr="C:\Documents and Settings\karl\Desktop\TALKS\Lab-Induction\photo-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733" y="2656184"/>
            <a:ext cx="4194172" cy="31333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72142" y="6329501"/>
            <a:ext cx="859971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b="1" dirty="0"/>
              <a:t>Please do not try and operate the system yourself, unless authorized by Tom Walter or Karl Harlos. </a:t>
            </a:r>
            <a:endParaRPr lang="en-US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008241-C6DC-40B2-AA5C-83115BB272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3032681"/>
            <a:ext cx="1967946" cy="29109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5A661E0-8B93-4E1E-ADF6-5A09A6430BF4}"/>
              </a:ext>
            </a:extLst>
          </p:cNvPr>
          <p:cNvSpPr txBox="1"/>
          <p:nvPr/>
        </p:nvSpPr>
        <p:spPr>
          <a:xfrm>
            <a:off x="5770584" y="588625"/>
            <a:ext cx="330694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Cold room (6.5 ºC)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b="1" dirty="0">
                <a:solidFill>
                  <a:srgbClr val="000000"/>
                </a:solidFill>
              </a:rPr>
              <a:t>1 x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Formulatrix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RI1000-0014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b="1" dirty="0">
                <a:solidFill>
                  <a:srgbClr val="000000"/>
                </a:solidFill>
              </a:rPr>
              <a:t>Lab2 large cold room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capacity 1000 plates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Plates can be imaged in the system for at least 1 year and are then stored in the cold room for another year.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b="1" dirty="0"/>
              <a:t>Plates are transferred in a cool-box and left to equilibrate. Please label box with name and date.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473F10-4DAD-4E18-8B4E-780268F5B9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2923" y="3117532"/>
            <a:ext cx="1835335" cy="17913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C05A73D-C3B1-436B-AC29-AD0EE1F57719}"/>
              </a:ext>
            </a:extLst>
          </p:cNvPr>
          <p:cNvSpPr txBox="1"/>
          <p:nvPr/>
        </p:nvSpPr>
        <p:spPr>
          <a:xfrm>
            <a:off x="7194571" y="5124926"/>
            <a:ext cx="1835336" cy="6001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1100" b="1" dirty="0"/>
              <a:t>Please do not leave cold room door open to keep humidity low.</a:t>
            </a:r>
            <a:endParaRPr lang="en-US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B95937-BD68-4634-AEB5-3A4249C393F7}"/>
              </a:ext>
            </a:extLst>
          </p:cNvPr>
          <p:cNvSpPr txBox="1"/>
          <p:nvPr/>
        </p:nvSpPr>
        <p:spPr>
          <a:xfrm>
            <a:off x="990600" y="533400"/>
            <a:ext cx="6248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Images of your drops can be viewed in ‘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xtalPIMS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’ currently only available on the isolated IT network –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AVAILABLE OVER VPN/REMOTE DESKTOP VERY SOON (waiting on MSD-IT…)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" algn="l"/>
              </a:tabLst>
              <a:defRPr/>
            </a:pPr>
            <a:r>
              <a:rPr lang="en-US" b="1" dirty="0">
                <a:solidFill>
                  <a:srgbClr val="000000"/>
                </a:solidFill>
              </a:rPr>
              <a:t>Look up conditions, mark drops, view </a:t>
            </a:r>
            <a:r>
              <a:rPr lang="en-US" b="1" dirty="0" err="1">
                <a:solidFill>
                  <a:srgbClr val="000000"/>
                </a:solidFill>
              </a:rPr>
              <a:t>timecourses</a:t>
            </a:r>
            <a:r>
              <a:rPr lang="en-US" b="1" dirty="0">
                <a:solidFill>
                  <a:srgbClr val="000000"/>
                </a:solidFill>
              </a:rPr>
              <a:t>, </a:t>
            </a:r>
            <a:r>
              <a:rPr lang="en-US" b="1" dirty="0" err="1">
                <a:solidFill>
                  <a:srgbClr val="000000"/>
                </a:solidFill>
              </a:rPr>
              <a:t>etc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CCB1ACC-7B73-4690-8C4C-37D6DF1039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481137"/>
            <a:ext cx="8610600" cy="484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65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 cstate="print"/>
          <a:srcRect l="30992" t="34229" r="27098" b="45223"/>
          <a:stretch>
            <a:fillRect/>
          </a:stretch>
        </p:blipFill>
        <p:spPr bwMode="auto">
          <a:xfrm>
            <a:off x="4114800" y="3008157"/>
            <a:ext cx="3276600" cy="1204686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304800" y="2871402"/>
            <a:ext cx="4267202" cy="1145840"/>
            <a:chOff x="304800" y="1514446"/>
            <a:chExt cx="4267202" cy="1145840"/>
          </a:xfrm>
        </p:grpSpPr>
        <p:sp>
          <p:nvSpPr>
            <p:cNvPr id="15364" name="Rectangle 3"/>
            <p:cNvSpPr>
              <a:spLocks noChangeArrowheads="1"/>
            </p:cNvSpPr>
            <p:nvPr/>
          </p:nvSpPr>
          <p:spPr bwMode="auto">
            <a:xfrm>
              <a:off x="304800" y="1514446"/>
              <a:ext cx="39624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2000" b="1" dirty="0">
                  <a:solidFill>
                    <a:srgbClr val="000000"/>
                  </a:solidFill>
                  <a:cs typeface="Arial" charset="0"/>
                </a:rPr>
                <a:t>(3) X-ray-plates for </a:t>
              </a:r>
              <a:r>
                <a:rPr lang="en-US" sz="2000" b="1" i="1" dirty="0">
                  <a:solidFill>
                    <a:srgbClr val="000000"/>
                  </a:solidFill>
                  <a:cs typeface="Arial" charset="0"/>
                </a:rPr>
                <a:t>in situ</a:t>
              </a:r>
              <a:r>
                <a:rPr lang="en-US" sz="2000" b="1" dirty="0">
                  <a:solidFill>
                    <a:srgbClr val="000000"/>
                  </a:solidFill>
                  <a:cs typeface="Arial" charset="0"/>
                </a:rPr>
                <a:t> 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n-US" sz="2000" b="1" dirty="0">
                  <a:solidFill>
                    <a:srgbClr val="000000"/>
                  </a:solidFill>
                  <a:cs typeface="Arial" charset="0"/>
                </a:rPr>
                <a:t>     diffraction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9602" y="2137066"/>
              <a:ext cx="3962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Bef>
                  <a:spcPts val="0"/>
                </a:spcBef>
                <a:buFont typeface="Arial" pitchFamily="34" charset="0"/>
                <a:buChar char="•"/>
              </a:pPr>
              <a:r>
                <a:rPr lang="en-GB" b="1" dirty="0"/>
                <a:t> low background scattering</a:t>
              </a:r>
            </a:p>
            <a:p>
              <a:pPr algn="l">
                <a:spcBef>
                  <a:spcPts val="0"/>
                </a:spcBef>
                <a:buFont typeface="Arial" pitchFamily="34" charset="0"/>
                <a:buChar char="•"/>
              </a:pPr>
              <a:r>
                <a:rPr lang="en-GB" b="1" dirty="0"/>
                <a:t> need special sealing tape</a:t>
              </a:r>
              <a:endParaRPr lang="en-US" b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09600" y="2286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Other plates and crystallisation methods</a:t>
            </a:r>
            <a:endParaRPr lang="en-US" sz="28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9570" y="658743"/>
            <a:ext cx="1219200" cy="1219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60494" y="914284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/>
              <a:t>(1) </a:t>
            </a:r>
            <a:r>
              <a:rPr lang="en-GB" sz="2000" b="1" dirty="0" err="1"/>
              <a:t>Swissci</a:t>
            </a:r>
            <a:r>
              <a:rPr lang="en-GB" sz="2000" b="1" dirty="0"/>
              <a:t>-plates – 3 drops, preferred by Diamond for </a:t>
            </a:r>
            <a:r>
              <a:rPr lang="en-GB" sz="2000" b="1" dirty="0" err="1"/>
              <a:t>eg</a:t>
            </a:r>
            <a:r>
              <a:rPr lang="en-GB" sz="2000" b="1" dirty="0"/>
              <a:t> </a:t>
            </a:r>
            <a:r>
              <a:rPr lang="en-GB" sz="2000" b="1" dirty="0" err="1"/>
              <a:t>Xchem</a:t>
            </a:r>
            <a:r>
              <a:rPr lang="en-GB" sz="2000" b="1" dirty="0"/>
              <a:t> fragment screening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1893921"/>
            <a:ext cx="5173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GB" sz="2000" b="1" dirty="0"/>
              <a:t> (2) Hydrophobic and round bottom Greiner plates – for detergents</a:t>
            </a:r>
            <a:endParaRPr lang="en-US" sz="2000" b="1" dirty="0"/>
          </a:p>
        </p:txBody>
      </p:sp>
      <p:cxnSp>
        <p:nvCxnSpPr>
          <p:cNvPr id="18" name="Straight Arrow Connector 17"/>
          <p:cNvCxnSpPr>
            <a:cxnSpLocks/>
            <a:stCxn id="10" idx="3"/>
          </p:cNvCxnSpPr>
          <p:nvPr/>
        </p:nvCxnSpPr>
        <p:spPr bwMode="auto">
          <a:xfrm flipH="1">
            <a:off x="3689494" y="1268227"/>
            <a:ext cx="2057400" cy="712857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5562600" y="1246686"/>
            <a:ext cx="762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2" name="Group 21"/>
          <p:cNvGrpSpPr/>
          <p:nvPr/>
        </p:nvGrpSpPr>
        <p:grpSpPr>
          <a:xfrm>
            <a:off x="304800" y="4345013"/>
            <a:ext cx="9067800" cy="2489288"/>
            <a:chOff x="457200" y="4737056"/>
            <a:chExt cx="9067800" cy="2489288"/>
          </a:xfrm>
        </p:grpSpPr>
        <p:sp>
          <p:nvSpPr>
            <p:cNvPr id="32" name="TextBox 31"/>
            <p:cNvSpPr txBox="1"/>
            <p:nvPr/>
          </p:nvSpPr>
          <p:spPr>
            <a:xfrm>
              <a:off x="457200" y="4737056"/>
              <a:ext cx="845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 b="1" dirty="0"/>
                <a:t>(4) Lipidic Cubic Phase (LCP) Crystallisation for Membrane Proteins</a:t>
              </a:r>
              <a:endParaRPr lang="en-US" sz="20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38200" y="5105400"/>
              <a:ext cx="35814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GB" b="1" dirty="0"/>
                <a:t>Basic set of tools and consumables are available from Karl’s office and Christian Siebold’s group </a:t>
              </a:r>
            </a:p>
            <a:p>
              <a:pPr algn="l">
                <a:spcBef>
                  <a:spcPts val="0"/>
                </a:spcBef>
              </a:pPr>
              <a:endParaRPr lang="en-GB" b="1" dirty="0"/>
            </a:p>
            <a:p>
              <a:pPr algn="l">
                <a:spcBef>
                  <a:spcPts val="0"/>
                </a:spcBef>
              </a:pPr>
              <a:r>
                <a:rPr lang="en-GB" b="1" dirty="0"/>
                <a:t>“Gryphon” instrument for automated LCP</a:t>
              </a:r>
              <a:endParaRPr lang="en-US" b="1" dirty="0"/>
            </a:p>
          </p:txBody>
        </p:sp>
        <p:pic>
          <p:nvPicPr>
            <p:cNvPr id="43" name="Picture 42" descr="LCP-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90658" y="5181600"/>
              <a:ext cx="1530300" cy="1143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45" name="TextBox 44"/>
            <p:cNvSpPr txBox="1"/>
            <p:nvPr/>
          </p:nvSpPr>
          <p:spPr>
            <a:xfrm>
              <a:off x="5823858" y="6379958"/>
              <a:ext cx="3701142" cy="8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Syringes to mix mono-</a:t>
              </a:r>
              <a:r>
                <a:rPr lang="en-GB" b="1" dirty="0" err="1"/>
                <a:t>olein</a:t>
              </a:r>
              <a:r>
                <a:rPr lang="en-GB" b="1" dirty="0"/>
                <a:t> </a:t>
              </a:r>
            </a:p>
            <a:p>
              <a:pPr>
                <a:spcBef>
                  <a:spcPts val="0"/>
                </a:spcBef>
              </a:pPr>
              <a:r>
                <a:rPr lang="en-GB" b="1" dirty="0"/>
                <a:t>with sample</a:t>
              </a:r>
            </a:p>
            <a:p>
              <a:endParaRPr lang="en-US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267200" y="6379958"/>
              <a:ext cx="2133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b="1" dirty="0"/>
                <a:t>Glass plates and tapes</a:t>
              </a:r>
            </a:p>
          </p:txBody>
        </p:sp>
        <p:pic>
          <p:nvPicPr>
            <p:cNvPr id="46" name="Picture 45" descr="LCP-2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95800" y="5181600"/>
              <a:ext cx="1530299" cy="1143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Crystal Gryphon LCP Art Robbins Instruments, LCP Crytsallization robot, Crystal Gryphon, Crystal Gryphon LCP, vapor diffusion, seeding matrix seeding, protein crystallization,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556" name="AutoShape 4" descr="Crystal Gryphon LCP Art Robbins Instruments, LCP Crytsallization robot, Crystal Gryphon, Crystal Gryphon LCP, vapor diffusion, seeding matrix seeding, protein crystallization,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558" name="AutoShape 6" descr="Image result for ari gryph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066800" y="105560"/>
            <a:ext cx="66294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/>
              <a:t>New Instruments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245098" y="924580"/>
            <a:ext cx="3657600" cy="5638800"/>
            <a:chOff x="4390572" y="1066800"/>
            <a:chExt cx="3657600" cy="5638800"/>
          </a:xfrm>
        </p:grpSpPr>
        <p:pic>
          <p:nvPicPr>
            <p:cNvPr id="23561" name="Picture 9" descr="C:\Users\karl\Desktop\scorpion.png"/>
            <p:cNvPicPr>
              <a:picLocks noChangeAspect="1" noChangeArrowheads="1"/>
            </p:cNvPicPr>
            <p:nvPr/>
          </p:nvPicPr>
          <p:blipFill>
            <a:blip r:embed="rId2" cstate="print"/>
            <a:srcRect l="48385" t="30736" r="36615" b="41931"/>
            <a:stretch>
              <a:fillRect/>
            </a:stretch>
          </p:blipFill>
          <p:spPr bwMode="auto">
            <a:xfrm>
              <a:off x="4419600" y="1066800"/>
              <a:ext cx="3548195" cy="4849200"/>
            </a:xfrm>
            <a:prstGeom prst="rect">
              <a:avLst/>
            </a:prstGeom>
            <a:noFill/>
            <a:ln w="38100">
              <a:solidFill>
                <a:schemeClr val="bg2"/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4390572" y="6182380"/>
              <a:ext cx="3657600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Scorpion for optimisations and making deep-well blocks </a:t>
              </a:r>
              <a:r>
                <a:rPr lang="en-GB" b="1" i="1" dirty="0"/>
                <a:t>(In progress)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74702" y="924580"/>
            <a:ext cx="3124201" cy="5844063"/>
            <a:chOff x="1142998" y="1066801"/>
            <a:chExt cx="3124201" cy="5844063"/>
          </a:xfrm>
        </p:grpSpPr>
        <p:sp>
          <p:nvSpPr>
            <p:cNvPr id="10" name="TextBox 9"/>
            <p:cNvSpPr txBox="1"/>
            <p:nvPr/>
          </p:nvSpPr>
          <p:spPr>
            <a:xfrm>
              <a:off x="1219200" y="6172200"/>
              <a:ext cx="2971800" cy="738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Crystal Gryphon for LCP crystallisations – (for advice be nice to the Siebold group!)</a:t>
              </a:r>
            </a:p>
          </p:txBody>
        </p:sp>
        <p:pic>
          <p:nvPicPr>
            <p:cNvPr id="2" name="Picture 2" descr="C:\Users\karl\Desktop\photo-4.JPG"/>
            <p:cNvPicPr>
              <a:picLocks noChangeAspect="1" noChangeArrowheads="1"/>
            </p:cNvPicPr>
            <p:nvPr/>
          </p:nvPicPr>
          <p:blipFill>
            <a:blip r:embed="rId3" cstate="print"/>
            <a:srcRect l="5147" t="11569" r="3088" b="10000"/>
            <a:stretch>
              <a:fillRect/>
            </a:stretch>
          </p:blipFill>
          <p:spPr bwMode="auto">
            <a:xfrm rot="5400000">
              <a:off x="268223" y="1941576"/>
              <a:ext cx="4873752" cy="3124201"/>
            </a:xfrm>
            <a:prstGeom prst="rect">
              <a:avLst/>
            </a:prstGeom>
            <a:noFill/>
            <a:ln w="38100">
              <a:solidFill>
                <a:schemeClr val="bg2"/>
              </a:solidFill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28600"/>
            <a:ext cx="9042400" cy="1371600"/>
          </a:xfrm>
        </p:spPr>
        <p:txBody>
          <a:bodyPr/>
          <a:lstStyle/>
          <a:p>
            <a:pPr eaLnBrk="1" hangingPunct="1"/>
            <a:r>
              <a:rPr lang="en-GB" sz="2800" b="1" dirty="0">
                <a:solidFill>
                  <a:schemeClr val="tx1"/>
                </a:solidFill>
                <a:latin typeface="Arial" charset="0"/>
              </a:rPr>
              <a:t>Looking-at, Manipulating and Freezing Crystals</a:t>
            </a:r>
            <a:endParaRPr lang="en-US" sz="28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243" name="Line 6"/>
          <p:cNvSpPr>
            <a:spLocks noChangeShapeType="1"/>
          </p:cNvSpPr>
          <p:nvPr/>
        </p:nvSpPr>
        <p:spPr bwMode="auto">
          <a:xfrm flipV="1">
            <a:off x="2133600" y="1295400"/>
            <a:ext cx="990600" cy="12192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lIns="182880">
            <a:spAutoFit/>
          </a:bodyPr>
          <a:lstStyle/>
          <a:p>
            <a:endParaRPr lang="en-US"/>
          </a:p>
        </p:txBody>
      </p:sp>
      <p:sp>
        <p:nvSpPr>
          <p:cNvPr id="10244" name="Line 7"/>
          <p:cNvSpPr>
            <a:spLocks noChangeShapeType="1"/>
          </p:cNvSpPr>
          <p:nvPr/>
        </p:nvSpPr>
        <p:spPr bwMode="auto">
          <a:xfrm flipV="1">
            <a:off x="2133600" y="1371600"/>
            <a:ext cx="838200" cy="11430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lIns="182880">
            <a:spAutoFit/>
          </a:bodyPr>
          <a:lstStyle/>
          <a:p>
            <a:endParaRPr lang="en-US"/>
          </a:p>
        </p:txBody>
      </p:sp>
      <p:sp>
        <p:nvSpPr>
          <p:cNvPr id="10245" name="Line 10"/>
          <p:cNvSpPr>
            <a:spLocks noChangeShapeType="1"/>
          </p:cNvSpPr>
          <p:nvPr/>
        </p:nvSpPr>
        <p:spPr bwMode="auto">
          <a:xfrm flipV="1">
            <a:off x="3048000" y="2590800"/>
            <a:ext cx="76200" cy="381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182880">
            <a:spAutoFit/>
          </a:bodyPr>
          <a:lstStyle/>
          <a:p>
            <a:endParaRPr lang="en-US"/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3048000" y="2667000"/>
            <a:ext cx="6096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182880">
            <a:spAutoFit/>
          </a:bodyPr>
          <a:lstStyle/>
          <a:p>
            <a:endParaRPr lang="en-US"/>
          </a:p>
        </p:txBody>
      </p:sp>
      <p:sp>
        <p:nvSpPr>
          <p:cNvPr id="10247" name="Line 12"/>
          <p:cNvSpPr>
            <a:spLocks noChangeShapeType="1"/>
          </p:cNvSpPr>
          <p:nvPr/>
        </p:nvSpPr>
        <p:spPr bwMode="auto">
          <a:xfrm>
            <a:off x="3048000" y="2590800"/>
            <a:ext cx="6096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182880">
            <a:spAutoFit/>
          </a:bodyPr>
          <a:lstStyle/>
          <a:p>
            <a:endParaRPr lang="en-US"/>
          </a:p>
        </p:txBody>
      </p:sp>
      <p:sp>
        <p:nvSpPr>
          <p:cNvPr id="10248" name="Line 13"/>
          <p:cNvSpPr>
            <a:spLocks noChangeShapeType="1"/>
          </p:cNvSpPr>
          <p:nvPr/>
        </p:nvSpPr>
        <p:spPr bwMode="auto">
          <a:xfrm flipV="1">
            <a:off x="3124200" y="2667000"/>
            <a:ext cx="838200" cy="762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182880">
            <a:spAutoFit/>
          </a:bodyPr>
          <a:lstStyle/>
          <a:p>
            <a:endParaRPr lang="en-US"/>
          </a:p>
        </p:txBody>
      </p:sp>
      <p:grpSp>
        <p:nvGrpSpPr>
          <p:cNvPr id="10255" name="Group 51"/>
          <p:cNvGrpSpPr>
            <a:grpSpLocks/>
          </p:cNvGrpSpPr>
          <p:nvPr/>
        </p:nvGrpSpPr>
        <p:grpSpPr bwMode="auto">
          <a:xfrm>
            <a:off x="6371772" y="2150616"/>
            <a:ext cx="2590800" cy="2115880"/>
            <a:chOff x="2784" y="2784"/>
            <a:chExt cx="1920" cy="1592"/>
          </a:xfrm>
        </p:grpSpPr>
        <p:pic>
          <p:nvPicPr>
            <p:cNvPr id="462894" name="Picture 46" descr="IMGP0101"/>
            <p:cNvPicPr>
              <a:picLocks noChangeAspect="1" noChangeArrowheads="1"/>
            </p:cNvPicPr>
            <p:nvPr/>
          </p:nvPicPr>
          <p:blipFill>
            <a:blip r:embed="rId3" cstate="print"/>
            <a:srcRect l="3403" t="5556" r="30889" b="33333"/>
            <a:stretch>
              <a:fillRect/>
            </a:stretch>
          </p:blipFill>
          <p:spPr bwMode="auto">
            <a:xfrm>
              <a:off x="2784" y="2784"/>
              <a:ext cx="1920" cy="1338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</p:pic>
        <p:sp>
          <p:nvSpPr>
            <p:cNvPr id="10257" name="Text Box 50"/>
            <p:cNvSpPr txBox="1">
              <a:spLocks noChangeArrowheads="1"/>
            </p:cNvSpPr>
            <p:nvPr/>
          </p:nvSpPr>
          <p:spPr bwMode="auto">
            <a:xfrm>
              <a:off x="2880" y="3901"/>
              <a:ext cx="1776" cy="4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82880">
              <a:spAutoFit/>
            </a:bodyPr>
            <a:lstStyle/>
            <a:p>
              <a:r>
                <a:rPr lang="en-GB" b="1" dirty="0"/>
                <a:t>Please use sharps bins</a:t>
              </a:r>
            </a:p>
            <a:p>
              <a:r>
                <a:rPr lang="en-GB" b="1" dirty="0"/>
                <a:t>     </a:t>
              </a:r>
              <a:endParaRPr lang="en-US" b="1" dirty="0"/>
            </a:p>
          </p:txBody>
        </p:sp>
      </p:grp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217623" y="838200"/>
            <a:ext cx="3454727" cy="4947135"/>
            <a:chOff x="457200" y="1338942"/>
            <a:chExt cx="3505200" cy="5019412"/>
          </a:xfrm>
        </p:grpSpPr>
        <p:sp>
          <p:nvSpPr>
            <p:cNvPr id="23" name="TextBox 22"/>
            <p:cNvSpPr txBox="1"/>
            <p:nvPr/>
          </p:nvSpPr>
          <p:spPr>
            <a:xfrm>
              <a:off x="457200" y="6019800"/>
              <a:ext cx="3505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GB" sz="1600" b="1" dirty="0"/>
                <a:t>Olympus stereo-microscope</a:t>
              </a:r>
            </a:p>
          </p:txBody>
        </p:sp>
        <p:pic>
          <p:nvPicPr>
            <p:cNvPr id="24" name="Picture 23" descr="Olympus-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228" y="1338942"/>
              <a:ext cx="3414889" cy="4572000"/>
            </a:xfrm>
            <a:prstGeom prst="rect">
              <a:avLst/>
            </a:prstGeom>
            <a:ln w="38100">
              <a:solidFill>
                <a:schemeClr val="bg2"/>
              </a:solidFill>
            </a:ln>
            <a:effectLst>
              <a:outerShdw blurRad="50800" dist="35560" dir="2700000" algn="ctr" rotWithShape="0">
                <a:schemeClr val="tx1"/>
              </a:outerShdw>
            </a:effectLst>
          </p:spPr>
        </p:pic>
      </p:grpSp>
      <p:grpSp>
        <p:nvGrpSpPr>
          <p:cNvPr id="27" name="Group 26"/>
          <p:cNvGrpSpPr/>
          <p:nvPr/>
        </p:nvGrpSpPr>
        <p:grpSpPr>
          <a:xfrm>
            <a:off x="7019887" y="4119188"/>
            <a:ext cx="1524000" cy="2671556"/>
            <a:chOff x="4267200" y="1328058"/>
            <a:chExt cx="1524000" cy="2671556"/>
          </a:xfrm>
        </p:grpSpPr>
        <p:pic>
          <p:nvPicPr>
            <p:cNvPr id="22" name="Picture 3" descr="C:\Users\karl\Desktop\Mitegen-loop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25459" y="1328058"/>
              <a:ext cx="1298031" cy="1643742"/>
            </a:xfrm>
            <a:prstGeom prst="rect">
              <a:avLst/>
            </a:prstGeom>
            <a:noFill/>
            <a:ln w="38100">
              <a:solidFill>
                <a:schemeClr val="bg2"/>
              </a:solidFill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4267200" y="3153228"/>
              <a:ext cx="1524000" cy="8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err="1"/>
                <a:t>Mitegen</a:t>
              </a:r>
              <a:r>
                <a:rPr lang="en-GB" b="1" dirty="0"/>
                <a:t> dual thickness loops</a:t>
              </a:r>
            </a:p>
            <a:p>
              <a:r>
                <a:rPr lang="en-GB" b="1" dirty="0"/>
                <a:t>(See Karl)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319085" y="731615"/>
            <a:ext cx="3514133" cy="1219200"/>
            <a:chOff x="2370871" y="1371600"/>
            <a:chExt cx="3514133" cy="1219200"/>
          </a:xfrm>
        </p:grpSpPr>
        <p:pic>
          <p:nvPicPr>
            <p:cNvPr id="20" name="Picture 19" descr="Induction-2011 009.jpg"/>
            <p:cNvPicPr>
              <a:picLocks noChangeAspect="1"/>
            </p:cNvPicPr>
            <p:nvPr/>
          </p:nvPicPr>
          <p:blipFill>
            <a:blip r:embed="rId6" cstate="print">
              <a:lum bright="10000" contrast="10000"/>
            </a:blip>
            <a:stretch>
              <a:fillRect/>
            </a:stretch>
          </p:blipFill>
          <p:spPr>
            <a:xfrm>
              <a:off x="4252686" y="1371600"/>
              <a:ext cx="1632318" cy="1219200"/>
            </a:xfrm>
            <a:prstGeom prst="rect">
              <a:avLst/>
            </a:prstGeom>
            <a:ln w="38100">
              <a:solidFill>
                <a:schemeClr val="bg2"/>
              </a:solidFill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2370871" y="1810364"/>
              <a:ext cx="2514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b="1" dirty="0"/>
                <a:t>Razor blades </a:t>
              </a:r>
            </a:p>
            <a:p>
              <a:pPr>
                <a:spcBef>
                  <a:spcPts val="0"/>
                </a:spcBef>
              </a:pPr>
              <a:r>
                <a:rPr lang="en-GB" b="1" dirty="0"/>
                <a:t>and needles</a:t>
              </a:r>
            </a:p>
          </p:txBody>
        </p:sp>
      </p:grpSp>
      <p:pic>
        <p:nvPicPr>
          <p:cNvPr id="1026" name="Picture 2" descr="C:\Users\karl\Desktop\photo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045" y="4276826"/>
            <a:ext cx="2768600" cy="207645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1CF430-7C02-4FFD-BA00-9B9EA11049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7140" y="838200"/>
            <a:ext cx="2145978" cy="284098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9EABF9E-3582-48AF-B67D-846E37CF4EDA}"/>
              </a:ext>
            </a:extLst>
          </p:cNvPr>
          <p:cNvSpPr txBox="1"/>
          <p:nvPr/>
        </p:nvSpPr>
        <p:spPr>
          <a:xfrm>
            <a:off x="3712915" y="3642997"/>
            <a:ext cx="2306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GB" b="1" dirty="0"/>
              <a:t>Cold room Nikon stereo-microscope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A9514F6-F4E6-4B23-8981-FF9CF9131AB5}"/>
              </a:ext>
            </a:extLst>
          </p:cNvPr>
          <p:cNvSpPr txBox="1"/>
          <p:nvPr/>
        </p:nvSpPr>
        <p:spPr>
          <a:xfrm>
            <a:off x="3667125" y="6340790"/>
            <a:ext cx="3454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GB" sz="1600" b="1" dirty="0"/>
              <a:t>SPINE-standard </a:t>
            </a:r>
            <a:r>
              <a:rPr lang="en-GB" sz="1600" b="1" dirty="0" err="1"/>
              <a:t>UNIpucks</a:t>
            </a:r>
            <a:r>
              <a:rPr lang="en-GB" sz="1600" b="1" dirty="0"/>
              <a:t>, pins and caps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3"/>
          <p:cNvSpPr txBox="1">
            <a:spLocks noChangeArrowheads="1"/>
          </p:cNvSpPr>
          <p:nvPr/>
        </p:nvSpPr>
        <p:spPr bwMode="auto">
          <a:xfrm>
            <a:off x="1357086" y="304800"/>
            <a:ext cx="5486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2880">
            <a:spAutoFit/>
          </a:bodyPr>
          <a:lstStyle/>
          <a:p>
            <a:r>
              <a:rPr lang="en-GB" sz="2800" b="1" dirty="0"/>
              <a:t> Pins and Pucks</a:t>
            </a:r>
            <a:endParaRPr lang="en-US" sz="2800" b="1" dirty="0"/>
          </a:p>
        </p:txBody>
      </p:sp>
      <p:sp>
        <p:nvSpPr>
          <p:cNvPr id="12291" name="Line 23"/>
          <p:cNvSpPr>
            <a:spLocks noChangeShapeType="1"/>
          </p:cNvSpPr>
          <p:nvPr/>
        </p:nvSpPr>
        <p:spPr bwMode="auto">
          <a:xfrm>
            <a:off x="1676400" y="5943600"/>
            <a:ext cx="6096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182880">
            <a:spAutoFit/>
          </a:bodyPr>
          <a:lstStyle/>
          <a:p>
            <a:endParaRPr lang="en-US"/>
          </a:p>
        </p:txBody>
      </p:sp>
      <p:sp>
        <p:nvSpPr>
          <p:cNvPr id="12295" name="Text Box 28"/>
          <p:cNvSpPr txBox="1">
            <a:spLocks noChangeArrowheads="1"/>
          </p:cNvSpPr>
          <p:nvPr/>
        </p:nvSpPr>
        <p:spPr bwMode="auto">
          <a:xfrm>
            <a:off x="5715000" y="2514600"/>
            <a:ext cx="3200400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82880"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b="1" dirty="0"/>
              <a:t>Write details of crystals on</a:t>
            </a:r>
          </a:p>
          <a:p>
            <a:pPr algn="l">
              <a:spcBef>
                <a:spcPct val="0"/>
              </a:spcBef>
            </a:pPr>
            <a:r>
              <a:rPr lang="en-GB" b="1" dirty="0"/>
              <a:t>puck-sheet and copy information to </a:t>
            </a:r>
            <a:r>
              <a:rPr lang="en-GB" b="1" dirty="0" err="1"/>
              <a:t>ISPyB</a:t>
            </a:r>
            <a:r>
              <a:rPr lang="en-GB" b="1" dirty="0"/>
              <a:t>. (The hard-copy is often useful during screening and to make notes!)</a:t>
            </a:r>
          </a:p>
        </p:txBody>
      </p:sp>
      <p:pic>
        <p:nvPicPr>
          <p:cNvPr id="16" name="Picture 15" descr="puck-sheet.bmp"/>
          <p:cNvPicPr>
            <a:picLocks noChangeAspect="1"/>
          </p:cNvPicPr>
          <p:nvPr/>
        </p:nvPicPr>
        <p:blipFill>
          <a:blip r:embed="rId3" cstate="print"/>
          <a:srcRect l="10870" t="7246" r="9420" b="2899"/>
          <a:stretch>
            <a:fillRect/>
          </a:stretch>
        </p:blipFill>
        <p:spPr>
          <a:xfrm>
            <a:off x="5927562" y="304800"/>
            <a:ext cx="2969693" cy="2092284"/>
          </a:xfrm>
          <a:prstGeom prst="rect">
            <a:avLst/>
          </a:prstGeom>
          <a:ln>
            <a:solidFill>
              <a:schemeClr val="bg2"/>
            </a:solidFill>
          </a:ln>
        </p:spPr>
      </p:pic>
      <p:grpSp>
        <p:nvGrpSpPr>
          <p:cNvPr id="20" name="Group 19"/>
          <p:cNvGrpSpPr/>
          <p:nvPr/>
        </p:nvGrpSpPr>
        <p:grpSpPr>
          <a:xfrm>
            <a:off x="152400" y="577443"/>
            <a:ext cx="3352800" cy="3980043"/>
            <a:chOff x="123372" y="381000"/>
            <a:chExt cx="3352800" cy="3980043"/>
          </a:xfrm>
        </p:grpSpPr>
        <p:pic>
          <p:nvPicPr>
            <p:cNvPr id="402457" name="Picture 25" descr="P1030338"/>
            <p:cNvPicPr>
              <a:picLocks noChangeAspect="1" noChangeArrowheads="1"/>
            </p:cNvPicPr>
            <p:nvPr/>
          </p:nvPicPr>
          <p:blipFill>
            <a:blip r:embed="rId4" cstate="print"/>
            <a:srcRect l="13513" r="21622"/>
            <a:stretch>
              <a:fillRect/>
            </a:stretch>
          </p:blipFill>
          <p:spPr bwMode="auto">
            <a:xfrm>
              <a:off x="351972" y="381000"/>
              <a:ext cx="1962150" cy="1978025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</p:pic>
        <p:sp>
          <p:nvSpPr>
            <p:cNvPr id="12293" name="Text Box 27"/>
            <p:cNvSpPr txBox="1">
              <a:spLocks noChangeArrowheads="1"/>
            </p:cNvSpPr>
            <p:nvPr/>
          </p:nvSpPr>
          <p:spPr bwMode="auto">
            <a:xfrm>
              <a:off x="123372" y="2514600"/>
              <a:ext cx="3352800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8288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GB" b="1" dirty="0"/>
                <a:t>SPINE standard pins </a:t>
              </a:r>
              <a:endParaRPr lang="en-US" b="1" dirty="0"/>
            </a:p>
          </p:txBody>
        </p:sp>
        <p:pic>
          <p:nvPicPr>
            <p:cNvPr id="17" name="Picture 16" descr="uni-pucks 00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000" y="2895600"/>
              <a:ext cx="1962000" cy="1465443"/>
            </a:xfrm>
            <a:prstGeom prst="rect">
              <a:avLst/>
            </a:prstGeom>
            <a:ln w="38100">
              <a:solidFill>
                <a:schemeClr val="bg2"/>
              </a:solidFill>
            </a:ln>
          </p:spPr>
        </p:pic>
      </p:grpSp>
      <p:sp>
        <p:nvSpPr>
          <p:cNvPr id="21" name="TextBox 20"/>
          <p:cNvSpPr txBox="1"/>
          <p:nvPr/>
        </p:nvSpPr>
        <p:spPr>
          <a:xfrm>
            <a:off x="264888" y="4818744"/>
            <a:ext cx="2362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b="1" dirty="0" err="1"/>
              <a:t>Uni</a:t>
            </a:r>
            <a:r>
              <a:rPr lang="en-GB" b="1" dirty="0"/>
              <a:t>-pucks,</a:t>
            </a:r>
          </a:p>
          <a:p>
            <a:pPr algn="l">
              <a:spcBef>
                <a:spcPts val="0"/>
              </a:spcBef>
            </a:pPr>
            <a:r>
              <a:rPr lang="en-GB" b="1" dirty="0"/>
              <a:t>when freezing crystals try to avoid build up of ice. 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12060" y="6106180"/>
            <a:ext cx="3810000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GB" b="1" dirty="0"/>
              <a:t>Please check that puck is not damaged, </a:t>
            </a:r>
          </a:p>
          <a:p>
            <a:pPr algn="l">
              <a:spcBef>
                <a:spcPts val="0"/>
              </a:spcBef>
            </a:pPr>
            <a:r>
              <a:rPr lang="en-GB" b="1" dirty="0"/>
              <a:t>i.e. that all magnets and clips are in place </a:t>
            </a:r>
          </a:p>
        </p:txBody>
      </p:sp>
      <p:pic>
        <p:nvPicPr>
          <p:cNvPr id="19" name="Picture 2" descr="C:\Users\karl\Desktop\photo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1219200"/>
            <a:ext cx="2508647" cy="3344863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3073356" y="4818744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Puck canisters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A0209C-ADFD-4BDC-B657-2E5C869FD38A}"/>
              </a:ext>
            </a:extLst>
          </p:cNvPr>
          <p:cNvSpPr txBox="1"/>
          <p:nvPr/>
        </p:nvSpPr>
        <p:spPr>
          <a:xfrm>
            <a:off x="4419600" y="6073050"/>
            <a:ext cx="4590144" cy="52322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b="1" dirty="0"/>
              <a:t>Please, where possible, recycle pins and re-use loops, and re-use your grid boxes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8288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8288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23179</TotalTime>
  <Words>1280</Words>
  <Application>Microsoft Office PowerPoint</Application>
  <PresentationFormat>On-screen Show (4:3)</PresentationFormat>
  <Paragraphs>188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Helvetica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Looking-at, Manipulating and Freezing Crystals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Oxford Protein Production Factory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Harlos</dc:creator>
  <cp:lastModifiedBy>Thomas Walter</cp:lastModifiedBy>
  <cp:revision>928</cp:revision>
  <dcterms:created xsi:type="dcterms:W3CDTF">2002-03-01T15:57:54Z</dcterms:created>
  <dcterms:modified xsi:type="dcterms:W3CDTF">2023-01-30T18:15:12Z</dcterms:modified>
</cp:coreProperties>
</file>